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85" r:id="rId5"/>
    <p:sldId id="278" r:id="rId6"/>
    <p:sldId id="279" r:id="rId7"/>
    <p:sldId id="280" r:id="rId8"/>
    <p:sldId id="274" r:id="rId9"/>
    <p:sldId id="275" r:id="rId10"/>
    <p:sldId id="288" r:id="rId11"/>
    <p:sldId id="290" r:id="rId12"/>
    <p:sldId id="291" r:id="rId13"/>
    <p:sldId id="277" r:id="rId14"/>
    <p:sldId id="276" r:id="rId15"/>
    <p:sldId id="286" r:id="rId16"/>
    <p:sldId id="287" r:id="rId17"/>
    <p:sldId id="264"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4" autoAdjust="0"/>
    <p:restoredTop sz="94249" autoAdjust="0"/>
  </p:normalViewPr>
  <p:slideViewPr>
    <p:cSldViewPr snapToGrid="0">
      <p:cViewPr varScale="1">
        <p:scale>
          <a:sx n="65" d="100"/>
          <a:sy n="65" d="100"/>
        </p:scale>
        <p:origin x="93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netdata.doh.ad.state.fl.us\netdata\Statewide%20Research\CCRAB\CCRAB%20presentations\BC%20and%20JEK%20Funding%20update%20for%20CCRAB%20slide%20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netdata.doh.ad.state.fl.us\netdata\Statewide%20Research\CCRAB\CCRAB%20presentations\BC%20and%20JEK%20Funding%20update%20for%20CCRAB%20slide%20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netdata.doh.ad.state.fl.us\netdata\Statewide%20Research\CCRAB\CCRAB%20presentations\BC%20and%20JEK%20Funding%20update%20for%20CCRAB%20slide%20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floridahealth-my.sharepoint.com/personal/robin_dewalt_flhealth_gov/Documents/Desktop/BC%20and%20JEK%20Funding%20update%20for%20CCRAB%20slide%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floridahealth-my.sharepoint.com/personal/robin_dewalt_flhealth_gov/Documents/Desktop/BC%20and%20JEK%20Funding%20update%20for%20CCRAB%20slide%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netdata.doh.ad.state.fl.us\netdata\Statewide%20Research\CCRAB\CCRAB%20presentations\BC%20and%20JEK%20Funding%20update%20for%20CCRAB%20slide%20202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netdata.doh.ad.state.fl.us\netdata\Statewide%20Research\CCRAB\CCRAB%20presentations\BC%20and%20JEK%20Funding%20update%20for%20CCRAB%20slide%2020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netdata.doh.ad.state.fl.us\netdata\Statewide%20Research\CCRAB\CCRAB%20presentations\BC%20and%20JEK%20Funding%20update%20for%20CCRAB%20slide%202020.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cap="all" spc="120" normalizeH="0" baseline="0">
                <a:solidFill>
                  <a:schemeClr val="tx1">
                    <a:lumMod val="65000"/>
                    <a:lumOff val="35000"/>
                  </a:schemeClr>
                </a:solidFill>
                <a:latin typeface="+mn-lt"/>
                <a:ea typeface="+mn-ea"/>
                <a:cs typeface="+mn-cs"/>
              </a:defRPr>
            </a:pPr>
            <a:r>
              <a:rPr lang="en-US" sz="2800"/>
              <a:t>James and Ester King Long-Term Outcomes </a:t>
            </a:r>
          </a:p>
        </c:rich>
      </c:tx>
      <c:overlay val="0"/>
      <c:spPr>
        <a:noFill/>
        <a:ln>
          <a:noFill/>
        </a:ln>
        <a:effectLst/>
      </c:spPr>
      <c:txPr>
        <a:bodyPr rot="0" spcFirstLastPara="1" vertOverflow="ellipsis" vert="horz" wrap="square" anchor="ctr" anchorCtr="1"/>
        <a:lstStyle/>
        <a:p>
          <a:pPr>
            <a:defRPr sz="28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3461975988730101E-2"/>
          <c:y val="0.22870298194984495"/>
          <c:w val="0.97307604802253977"/>
          <c:h val="0.67170488181789223"/>
        </c:manualLayout>
      </c:layout>
      <c:barChart>
        <c:barDir val="col"/>
        <c:grouping val="stacked"/>
        <c:varyColors val="0"/>
        <c:ser>
          <c:idx val="0"/>
          <c:order val="0"/>
          <c:tx>
            <c:strRef>
              <c:f>'JEK Outcomes'!$B$2</c:f>
              <c:strCache>
                <c:ptCount val="1"/>
                <c:pt idx="0">
                  <c:v>Patents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 Outcomes'!$A$3:$A$7</c:f>
              <c:strCache>
                <c:ptCount val="5"/>
                <c:pt idx="0">
                  <c:v>2018-2019</c:v>
                </c:pt>
                <c:pt idx="1">
                  <c:v>2017-2018</c:v>
                </c:pt>
                <c:pt idx="2">
                  <c:v>2016-2017</c:v>
                </c:pt>
                <c:pt idx="3">
                  <c:v>2015-2016</c:v>
                </c:pt>
                <c:pt idx="4">
                  <c:v>2014-2015</c:v>
                </c:pt>
              </c:strCache>
            </c:strRef>
          </c:cat>
          <c:val>
            <c:numRef>
              <c:f>'JEK Outcomes'!$B$3:$B$7</c:f>
              <c:numCache>
                <c:formatCode>General</c:formatCode>
                <c:ptCount val="5"/>
                <c:pt idx="3">
                  <c:v>5</c:v>
                </c:pt>
              </c:numCache>
            </c:numRef>
          </c:val>
          <c:extLst>
            <c:ext xmlns:c16="http://schemas.microsoft.com/office/drawing/2014/chart" uri="{C3380CC4-5D6E-409C-BE32-E72D297353CC}">
              <c16:uniqueId val="{00000000-4F37-4F13-B035-D945349B9598}"/>
            </c:ext>
          </c:extLst>
        </c:ser>
        <c:ser>
          <c:idx val="1"/>
          <c:order val="1"/>
          <c:tx>
            <c:strRef>
              <c:f>'JEK Outcomes'!$C$2</c:f>
              <c:strCache>
                <c:ptCount val="1"/>
                <c:pt idx="0">
                  <c:v>Publications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 Outcomes'!$A$3:$A$7</c:f>
              <c:strCache>
                <c:ptCount val="5"/>
                <c:pt idx="0">
                  <c:v>2018-2019</c:v>
                </c:pt>
                <c:pt idx="1">
                  <c:v>2017-2018</c:v>
                </c:pt>
                <c:pt idx="2">
                  <c:v>2016-2017</c:v>
                </c:pt>
                <c:pt idx="3">
                  <c:v>2015-2016</c:v>
                </c:pt>
                <c:pt idx="4">
                  <c:v>2014-2015</c:v>
                </c:pt>
              </c:strCache>
            </c:strRef>
          </c:cat>
          <c:val>
            <c:numRef>
              <c:f>'JEK Outcomes'!$C$3:$C$7</c:f>
              <c:numCache>
                <c:formatCode>General</c:formatCode>
                <c:ptCount val="5"/>
                <c:pt idx="1">
                  <c:v>3</c:v>
                </c:pt>
                <c:pt idx="2">
                  <c:v>4</c:v>
                </c:pt>
                <c:pt idx="3">
                  <c:v>5</c:v>
                </c:pt>
                <c:pt idx="4">
                  <c:v>5</c:v>
                </c:pt>
              </c:numCache>
            </c:numRef>
          </c:val>
          <c:extLst>
            <c:ext xmlns:c16="http://schemas.microsoft.com/office/drawing/2014/chart" uri="{C3380CC4-5D6E-409C-BE32-E72D297353CC}">
              <c16:uniqueId val="{00000001-4F37-4F13-B035-D945349B9598}"/>
            </c:ext>
          </c:extLst>
        </c:ser>
        <c:ser>
          <c:idx val="2"/>
          <c:order val="2"/>
          <c:tx>
            <c:strRef>
              <c:f>'JEK Outcomes'!$D$2</c:f>
              <c:strCache>
                <c:ptCount val="1"/>
                <c:pt idx="0">
                  <c:v>Follow-on Funding </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 Outcomes'!$A$3:$A$7</c:f>
              <c:strCache>
                <c:ptCount val="5"/>
                <c:pt idx="0">
                  <c:v>2018-2019</c:v>
                </c:pt>
                <c:pt idx="1">
                  <c:v>2017-2018</c:v>
                </c:pt>
                <c:pt idx="2">
                  <c:v>2016-2017</c:v>
                </c:pt>
                <c:pt idx="3">
                  <c:v>2015-2016</c:v>
                </c:pt>
                <c:pt idx="4">
                  <c:v>2014-2015</c:v>
                </c:pt>
              </c:strCache>
            </c:strRef>
          </c:cat>
          <c:val>
            <c:numRef>
              <c:f>'JEK Outcomes'!$D$3:$D$7</c:f>
              <c:numCache>
                <c:formatCode>General</c:formatCode>
                <c:ptCount val="5"/>
                <c:pt idx="2">
                  <c:v>1</c:v>
                </c:pt>
                <c:pt idx="3">
                  <c:v>3</c:v>
                </c:pt>
                <c:pt idx="4">
                  <c:v>2</c:v>
                </c:pt>
              </c:numCache>
            </c:numRef>
          </c:val>
          <c:extLst>
            <c:ext xmlns:c16="http://schemas.microsoft.com/office/drawing/2014/chart" uri="{C3380CC4-5D6E-409C-BE32-E72D297353CC}">
              <c16:uniqueId val="{00000002-4F37-4F13-B035-D945349B9598}"/>
            </c:ext>
          </c:extLst>
        </c:ser>
        <c:dLbls>
          <c:dLblPos val="ctr"/>
          <c:showLegendKey val="0"/>
          <c:showVal val="1"/>
          <c:showCatName val="0"/>
          <c:showSerName val="0"/>
          <c:showPercent val="0"/>
          <c:showBubbleSize val="0"/>
        </c:dLbls>
        <c:gapWidth val="79"/>
        <c:overlap val="100"/>
        <c:axId val="733140272"/>
        <c:axId val="1273054768"/>
      </c:barChart>
      <c:catAx>
        <c:axId val="7331402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1273054768"/>
        <c:crosses val="autoZero"/>
        <c:auto val="1"/>
        <c:lblAlgn val="ctr"/>
        <c:lblOffset val="100"/>
        <c:noMultiLvlLbl val="0"/>
      </c:catAx>
      <c:valAx>
        <c:axId val="1273054768"/>
        <c:scaling>
          <c:orientation val="minMax"/>
        </c:scaling>
        <c:delete val="1"/>
        <c:axPos val="l"/>
        <c:numFmt formatCode="General" sourceLinked="1"/>
        <c:majorTickMark val="none"/>
        <c:minorTickMark val="none"/>
        <c:tickLblPos val="nextTo"/>
        <c:crossAx val="73314027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800" b="1" i="0" u="none" strike="noStrike" kern="1200" cap="all" spc="120" normalizeH="0" baseline="0">
                <a:solidFill>
                  <a:schemeClr val="tx1">
                    <a:lumMod val="65000"/>
                    <a:lumOff val="35000"/>
                  </a:schemeClr>
                </a:solidFill>
                <a:latin typeface="+mn-lt"/>
                <a:ea typeface="+mn-ea"/>
                <a:cs typeface="+mn-cs"/>
              </a:defRPr>
            </a:pPr>
            <a:r>
              <a:rPr lang="en-US" sz="2800" dirty="0"/>
              <a:t>Bankhead-</a:t>
            </a:r>
            <a:r>
              <a:rPr lang="en-US" sz="2800" dirty="0" err="1"/>
              <a:t>coley</a:t>
            </a:r>
            <a:r>
              <a:rPr lang="en-US" sz="2800" dirty="0"/>
              <a:t> long-term</a:t>
            </a:r>
            <a:r>
              <a:rPr lang="en-US" sz="2800" baseline="0" dirty="0"/>
              <a:t> outcomes</a:t>
            </a:r>
            <a:endParaRPr lang="en-US" sz="2800" dirty="0"/>
          </a:p>
        </c:rich>
      </c:tx>
      <c:layout>
        <c:manualLayout>
          <c:xMode val="edge"/>
          <c:yMode val="edge"/>
          <c:x val="0.18273642006804078"/>
          <c:y val="2.7777777777777776E-2"/>
        </c:manualLayout>
      </c:layout>
      <c:overlay val="0"/>
      <c:spPr>
        <a:noFill/>
        <a:ln>
          <a:noFill/>
        </a:ln>
        <a:effectLst/>
      </c:spPr>
      <c:txPr>
        <a:bodyPr rot="0" spcFirstLastPara="1" vertOverflow="ellipsis" vert="horz" wrap="square" anchor="ctr" anchorCtr="1"/>
        <a:lstStyle/>
        <a:p>
          <a:pPr algn="ctr">
            <a:defRPr sz="28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'BC Outcomes'!$B$2</c:f>
              <c:strCache>
                <c:ptCount val="1"/>
                <c:pt idx="0">
                  <c:v>Patents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Outcomes'!$A$3:$A$7</c:f>
              <c:strCache>
                <c:ptCount val="5"/>
                <c:pt idx="0">
                  <c:v>2018-2019</c:v>
                </c:pt>
                <c:pt idx="1">
                  <c:v>2017-2018</c:v>
                </c:pt>
                <c:pt idx="2">
                  <c:v>2016-2017</c:v>
                </c:pt>
                <c:pt idx="3">
                  <c:v>2015-2016</c:v>
                </c:pt>
                <c:pt idx="4">
                  <c:v>2014-2015</c:v>
                </c:pt>
              </c:strCache>
            </c:strRef>
          </c:cat>
          <c:val>
            <c:numRef>
              <c:f>'BC Outcomes'!$B$3:$B$7</c:f>
              <c:numCache>
                <c:formatCode>General</c:formatCode>
                <c:ptCount val="5"/>
                <c:pt idx="1">
                  <c:v>2</c:v>
                </c:pt>
                <c:pt idx="2">
                  <c:v>1</c:v>
                </c:pt>
                <c:pt idx="3">
                  <c:v>10</c:v>
                </c:pt>
              </c:numCache>
            </c:numRef>
          </c:val>
          <c:extLst>
            <c:ext xmlns:c16="http://schemas.microsoft.com/office/drawing/2014/chart" uri="{C3380CC4-5D6E-409C-BE32-E72D297353CC}">
              <c16:uniqueId val="{00000000-A370-46BA-9AAB-4E582B8F332C}"/>
            </c:ext>
          </c:extLst>
        </c:ser>
        <c:ser>
          <c:idx val="1"/>
          <c:order val="1"/>
          <c:tx>
            <c:strRef>
              <c:f>'BC Outcomes'!$C$2</c:f>
              <c:strCache>
                <c:ptCount val="1"/>
                <c:pt idx="0">
                  <c:v>Publications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Outcomes'!$A$3:$A$7</c:f>
              <c:strCache>
                <c:ptCount val="5"/>
                <c:pt idx="0">
                  <c:v>2018-2019</c:v>
                </c:pt>
                <c:pt idx="1">
                  <c:v>2017-2018</c:v>
                </c:pt>
                <c:pt idx="2">
                  <c:v>2016-2017</c:v>
                </c:pt>
                <c:pt idx="3">
                  <c:v>2015-2016</c:v>
                </c:pt>
                <c:pt idx="4">
                  <c:v>2014-2015</c:v>
                </c:pt>
              </c:strCache>
            </c:strRef>
          </c:cat>
          <c:val>
            <c:numRef>
              <c:f>'BC Outcomes'!$C$3:$C$7</c:f>
              <c:numCache>
                <c:formatCode>General</c:formatCode>
                <c:ptCount val="5"/>
                <c:pt idx="0">
                  <c:v>1</c:v>
                </c:pt>
                <c:pt idx="1">
                  <c:v>2</c:v>
                </c:pt>
                <c:pt idx="2">
                  <c:v>5</c:v>
                </c:pt>
                <c:pt idx="3">
                  <c:v>6</c:v>
                </c:pt>
                <c:pt idx="4">
                  <c:v>5</c:v>
                </c:pt>
              </c:numCache>
            </c:numRef>
          </c:val>
          <c:extLst>
            <c:ext xmlns:c16="http://schemas.microsoft.com/office/drawing/2014/chart" uri="{C3380CC4-5D6E-409C-BE32-E72D297353CC}">
              <c16:uniqueId val="{00000001-A370-46BA-9AAB-4E582B8F332C}"/>
            </c:ext>
          </c:extLst>
        </c:ser>
        <c:ser>
          <c:idx val="2"/>
          <c:order val="2"/>
          <c:tx>
            <c:strRef>
              <c:f>'BC Outcomes'!$D$2</c:f>
              <c:strCache>
                <c:ptCount val="1"/>
                <c:pt idx="0">
                  <c:v>Follow-on Funding </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Outcomes'!$A$3:$A$7</c:f>
              <c:strCache>
                <c:ptCount val="5"/>
                <c:pt idx="0">
                  <c:v>2018-2019</c:v>
                </c:pt>
                <c:pt idx="1">
                  <c:v>2017-2018</c:v>
                </c:pt>
                <c:pt idx="2">
                  <c:v>2016-2017</c:v>
                </c:pt>
                <c:pt idx="3">
                  <c:v>2015-2016</c:v>
                </c:pt>
                <c:pt idx="4">
                  <c:v>2014-2015</c:v>
                </c:pt>
              </c:strCache>
            </c:strRef>
          </c:cat>
          <c:val>
            <c:numRef>
              <c:f>'BC Outcomes'!$D$3:$D$7</c:f>
              <c:numCache>
                <c:formatCode>General</c:formatCode>
                <c:ptCount val="5"/>
                <c:pt idx="0">
                  <c:v>3</c:v>
                </c:pt>
                <c:pt idx="1">
                  <c:v>3</c:v>
                </c:pt>
                <c:pt idx="2">
                  <c:v>2</c:v>
                </c:pt>
                <c:pt idx="3">
                  <c:v>12</c:v>
                </c:pt>
                <c:pt idx="4">
                  <c:v>1</c:v>
                </c:pt>
              </c:numCache>
            </c:numRef>
          </c:val>
          <c:extLst>
            <c:ext xmlns:c16="http://schemas.microsoft.com/office/drawing/2014/chart" uri="{C3380CC4-5D6E-409C-BE32-E72D297353CC}">
              <c16:uniqueId val="{00000002-A370-46BA-9AAB-4E582B8F332C}"/>
            </c:ext>
          </c:extLst>
        </c:ser>
        <c:dLbls>
          <c:dLblPos val="ctr"/>
          <c:showLegendKey val="0"/>
          <c:showVal val="1"/>
          <c:showCatName val="0"/>
          <c:showSerName val="0"/>
          <c:showPercent val="0"/>
          <c:showBubbleSize val="0"/>
        </c:dLbls>
        <c:gapWidth val="79"/>
        <c:overlap val="100"/>
        <c:axId val="783474032"/>
        <c:axId val="1413930960"/>
      </c:barChart>
      <c:catAx>
        <c:axId val="7834740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1413930960"/>
        <c:crosses val="autoZero"/>
        <c:auto val="1"/>
        <c:lblAlgn val="ctr"/>
        <c:lblOffset val="100"/>
        <c:noMultiLvlLbl val="0"/>
      </c:catAx>
      <c:valAx>
        <c:axId val="1413930960"/>
        <c:scaling>
          <c:orientation val="minMax"/>
        </c:scaling>
        <c:delete val="1"/>
        <c:axPos val="l"/>
        <c:numFmt formatCode="General" sourceLinked="1"/>
        <c:majorTickMark val="none"/>
        <c:minorTickMark val="none"/>
        <c:tickLblPos val="nextTo"/>
        <c:crossAx val="7834740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'LLB Outcomes'!$B$2</c:f>
              <c:strCache>
                <c:ptCount val="1"/>
                <c:pt idx="0">
                  <c:v>Patents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'LLB Outcomes'!$A$3:$A$4</c:f>
              <c:strCache>
                <c:ptCount val="2"/>
                <c:pt idx="0">
                  <c:v>2018-2019</c:v>
                </c:pt>
                <c:pt idx="1">
                  <c:v>2017-2018</c:v>
                </c:pt>
              </c:strCache>
            </c:strRef>
          </c:cat>
          <c:val>
            <c:numRef>
              <c:f>'LLB Outcomes'!$B$3:$B$4</c:f>
              <c:numCache>
                <c:formatCode>General</c:formatCode>
                <c:ptCount val="2"/>
              </c:numCache>
            </c:numRef>
          </c:val>
          <c:extLst>
            <c:ext xmlns:c16="http://schemas.microsoft.com/office/drawing/2014/chart" uri="{C3380CC4-5D6E-409C-BE32-E72D297353CC}">
              <c16:uniqueId val="{00000000-2D15-4A45-8F0C-D81BB412FC66}"/>
            </c:ext>
          </c:extLst>
        </c:ser>
        <c:ser>
          <c:idx val="1"/>
          <c:order val="1"/>
          <c:tx>
            <c:strRef>
              <c:f>'LLB Outcomes'!$C$2</c:f>
              <c:strCache>
                <c:ptCount val="1"/>
                <c:pt idx="0">
                  <c:v>Publications</c:v>
                </c:pt>
              </c:strCache>
            </c:strRef>
          </c:tx>
          <c:spPr>
            <a:solidFill>
              <a:schemeClr val="accent2"/>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2-2D15-4A45-8F0C-D81BB412FC66}"/>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'LLB Outcomes'!$A$3:$A$4</c:f>
              <c:strCache>
                <c:ptCount val="2"/>
                <c:pt idx="0">
                  <c:v>2018-2019</c:v>
                </c:pt>
                <c:pt idx="1">
                  <c:v>2017-2018</c:v>
                </c:pt>
              </c:strCache>
            </c:strRef>
          </c:cat>
          <c:val>
            <c:numRef>
              <c:f>'LLB Outcomes'!$C$3:$C$4</c:f>
              <c:numCache>
                <c:formatCode>General</c:formatCode>
                <c:ptCount val="2"/>
                <c:pt idx="1">
                  <c:v>1</c:v>
                </c:pt>
              </c:numCache>
            </c:numRef>
          </c:val>
          <c:extLst>
            <c:ext xmlns:c16="http://schemas.microsoft.com/office/drawing/2014/chart" uri="{C3380CC4-5D6E-409C-BE32-E72D297353CC}">
              <c16:uniqueId val="{00000003-2D15-4A45-8F0C-D81BB412FC66}"/>
            </c:ext>
          </c:extLst>
        </c:ser>
        <c:ser>
          <c:idx val="2"/>
          <c:order val="2"/>
          <c:tx>
            <c:strRef>
              <c:f>'LLB Outcomes'!$D$2</c:f>
              <c:strCache>
                <c:ptCount val="1"/>
                <c:pt idx="0">
                  <c:v>Follow-on Funding </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'LLB Outcomes'!$A$3:$A$4</c:f>
              <c:strCache>
                <c:ptCount val="2"/>
                <c:pt idx="0">
                  <c:v>2018-2019</c:v>
                </c:pt>
                <c:pt idx="1">
                  <c:v>2017-2018</c:v>
                </c:pt>
              </c:strCache>
            </c:strRef>
          </c:cat>
          <c:val>
            <c:numRef>
              <c:f>'LLB Outcomes'!$D$3:$D$4</c:f>
              <c:numCache>
                <c:formatCode>General</c:formatCode>
                <c:ptCount val="2"/>
                <c:pt idx="1">
                  <c:v>3</c:v>
                </c:pt>
              </c:numCache>
            </c:numRef>
          </c:val>
          <c:extLst>
            <c:ext xmlns:c16="http://schemas.microsoft.com/office/drawing/2014/chart" uri="{C3380CC4-5D6E-409C-BE32-E72D297353CC}">
              <c16:uniqueId val="{00000004-2D15-4A45-8F0C-D81BB412FC66}"/>
            </c:ext>
          </c:extLst>
        </c:ser>
        <c:dLbls>
          <c:dLblPos val="ctr"/>
          <c:showLegendKey val="0"/>
          <c:showVal val="1"/>
          <c:showCatName val="0"/>
          <c:showSerName val="0"/>
          <c:showPercent val="0"/>
          <c:showBubbleSize val="0"/>
        </c:dLbls>
        <c:gapWidth val="79"/>
        <c:overlap val="100"/>
        <c:axId val="1418137232"/>
        <c:axId val="787106048"/>
      </c:barChart>
      <c:catAx>
        <c:axId val="14181372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787106048"/>
        <c:crosses val="autoZero"/>
        <c:auto val="1"/>
        <c:lblAlgn val="ctr"/>
        <c:lblOffset val="100"/>
        <c:noMultiLvlLbl val="0"/>
      </c:catAx>
      <c:valAx>
        <c:axId val="787106048"/>
        <c:scaling>
          <c:orientation val="minMax"/>
        </c:scaling>
        <c:delete val="1"/>
        <c:axPos val="l"/>
        <c:numFmt formatCode="General" sourceLinked="1"/>
        <c:majorTickMark val="none"/>
        <c:minorTickMark val="none"/>
        <c:tickLblPos val="nextTo"/>
        <c:crossAx val="14181372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spc="120" normalizeH="0" baseline="0">
                <a:solidFill>
                  <a:schemeClr val="tx1">
                    <a:lumMod val="65000"/>
                    <a:lumOff val="35000"/>
                  </a:schemeClr>
                </a:solidFill>
                <a:latin typeface="+mn-lt"/>
                <a:ea typeface="+mn-ea"/>
                <a:cs typeface="+mn-cs"/>
              </a:defRPr>
            </a:pPr>
            <a:r>
              <a:rPr lang="en-US" sz="2400" b="1" i="0" baseline="0">
                <a:effectLst/>
              </a:rPr>
              <a:t>James and Esther King Biomedical Research Program</a:t>
            </a:r>
            <a:endParaRPr lang="en-US" sz="2400" b="1">
              <a:effectLst/>
            </a:endParaRPr>
          </a:p>
        </c:rich>
      </c:tx>
      <c:overlay val="0"/>
      <c:spPr>
        <a:noFill/>
        <a:ln>
          <a:noFill/>
        </a:ln>
        <a:effectLst/>
      </c:spPr>
      <c:txPr>
        <a:bodyPr rot="0" spcFirstLastPara="1" vertOverflow="ellipsis" vert="horz" wrap="square" anchor="ctr" anchorCtr="1"/>
        <a:lstStyle/>
        <a:p>
          <a:pPr>
            <a:defRPr sz="24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0497580734707582E-2"/>
          <c:y val="0.20901076134467256"/>
          <c:w val="0.97433924709293707"/>
          <c:h val="0.67444591479004723"/>
        </c:manualLayout>
      </c:layout>
      <c:barChart>
        <c:barDir val="col"/>
        <c:grouping val="stacked"/>
        <c:varyColors val="0"/>
        <c:ser>
          <c:idx val="0"/>
          <c:order val="0"/>
          <c:tx>
            <c:strRef>
              <c:f>JEK!$B$2</c:f>
              <c:strCache>
                <c:ptCount val="1"/>
                <c:pt idx="0">
                  <c:v>Current Budget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JEK!$A$3:$A$6</c:f>
              <c:strCache>
                <c:ptCount val="4"/>
                <c:pt idx="0">
                  <c:v>2016-2017</c:v>
                </c:pt>
                <c:pt idx="1">
                  <c:v>2017-2018</c:v>
                </c:pt>
                <c:pt idx="2">
                  <c:v>2018-2019</c:v>
                </c:pt>
                <c:pt idx="3">
                  <c:v>2019-2020</c:v>
                </c:pt>
              </c:strCache>
            </c:strRef>
          </c:cat>
          <c:val>
            <c:numRef>
              <c:f>JEK!$B$3:$B$6</c:f>
              <c:numCache>
                <c:formatCode>#,##0</c:formatCode>
                <c:ptCount val="4"/>
                <c:pt idx="0">
                  <c:v>10000000</c:v>
                </c:pt>
                <c:pt idx="1">
                  <c:v>10000000</c:v>
                </c:pt>
                <c:pt idx="2">
                  <c:v>10000000</c:v>
                </c:pt>
                <c:pt idx="3">
                  <c:v>10000000</c:v>
                </c:pt>
              </c:numCache>
            </c:numRef>
          </c:val>
          <c:extLst>
            <c:ext xmlns:c16="http://schemas.microsoft.com/office/drawing/2014/chart" uri="{C3380CC4-5D6E-409C-BE32-E72D297353CC}">
              <c16:uniqueId val="{00000000-410D-477E-8F01-CB1891C75C56}"/>
            </c:ext>
          </c:extLst>
        </c:ser>
        <c:ser>
          <c:idx val="1"/>
          <c:order val="1"/>
          <c:tx>
            <c:strRef>
              <c:f>JEK!$C$2</c:f>
              <c:strCache>
                <c:ptCount val="1"/>
                <c:pt idx="0">
                  <c:v>Budget needed to fund proposals with score of 3 or better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JEK!$A$3:$A$6</c:f>
              <c:strCache>
                <c:ptCount val="4"/>
                <c:pt idx="0">
                  <c:v>2016-2017</c:v>
                </c:pt>
                <c:pt idx="1">
                  <c:v>2017-2018</c:v>
                </c:pt>
                <c:pt idx="2">
                  <c:v>2018-2019</c:v>
                </c:pt>
                <c:pt idx="3">
                  <c:v>2019-2020</c:v>
                </c:pt>
              </c:strCache>
            </c:strRef>
          </c:cat>
          <c:val>
            <c:numRef>
              <c:f>JEK!$C$3:$C$6</c:f>
              <c:numCache>
                <c:formatCode>#,##0</c:formatCode>
                <c:ptCount val="4"/>
                <c:pt idx="0">
                  <c:v>20630514</c:v>
                </c:pt>
                <c:pt idx="1">
                  <c:v>19729077</c:v>
                </c:pt>
                <c:pt idx="2">
                  <c:v>9627812</c:v>
                </c:pt>
                <c:pt idx="3">
                  <c:v>24114061.690000001</c:v>
                </c:pt>
              </c:numCache>
            </c:numRef>
          </c:val>
          <c:extLst>
            <c:ext xmlns:c16="http://schemas.microsoft.com/office/drawing/2014/chart" uri="{C3380CC4-5D6E-409C-BE32-E72D297353CC}">
              <c16:uniqueId val="{00000001-410D-477E-8F01-CB1891C75C56}"/>
            </c:ext>
          </c:extLst>
        </c:ser>
        <c:dLbls>
          <c:dLblPos val="ctr"/>
          <c:showLegendKey val="0"/>
          <c:showVal val="1"/>
          <c:showCatName val="0"/>
          <c:showSerName val="0"/>
          <c:showPercent val="0"/>
          <c:showBubbleSize val="0"/>
        </c:dLbls>
        <c:gapWidth val="79"/>
        <c:overlap val="100"/>
        <c:axId val="709649168"/>
        <c:axId val="710648432"/>
      </c:barChart>
      <c:catAx>
        <c:axId val="7096491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710648432"/>
        <c:crosses val="autoZero"/>
        <c:auto val="1"/>
        <c:lblAlgn val="ctr"/>
        <c:lblOffset val="100"/>
        <c:noMultiLvlLbl val="0"/>
      </c:catAx>
      <c:valAx>
        <c:axId val="710648432"/>
        <c:scaling>
          <c:orientation val="minMax"/>
        </c:scaling>
        <c:delete val="1"/>
        <c:axPos val="l"/>
        <c:numFmt formatCode="#,##0" sourceLinked="1"/>
        <c:majorTickMark val="none"/>
        <c:minorTickMark val="none"/>
        <c:tickLblPos val="nextTo"/>
        <c:crossAx val="7096491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800" b="1" i="0" u="none" strike="noStrike" kern="1200" cap="all" spc="120" normalizeH="0" baseline="0">
                <a:solidFill>
                  <a:sysClr val="windowText" lastClr="000000">
                    <a:lumMod val="65000"/>
                    <a:lumOff val="35000"/>
                  </a:sysClr>
                </a:solidFill>
                <a:latin typeface="+mn-lt"/>
                <a:ea typeface="+mn-ea"/>
                <a:cs typeface="+mn-cs"/>
              </a:defRPr>
            </a:pPr>
            <a:r>
              <a:rPr lang="en-US" sz="2800" b="1" i="0" baseline="0">
                <a:effectLst/>
              </a:rPr>
              <a:t>Bankhead-Coley Cancer Research Program</a:t>
            </a:r>
            <a:endParaRPr lang="en-US" sz="2800" b="1">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800" b="1" i="0" u="none" strike="noStrike" kern="1200" cap="all" spc="120" normalizeH="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'[BC and JEK Funding update for CCRAB slide .xlsx]BC'!$B$3</c:f>
              <c:strCache>
                <c:ptCount val="1"/>
                <c:pt idx="0">
                  <c:v>Current Budget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and JEK Funding update for CCRAB slide .xlsx]BC'!$A$4:$A$7</c:f>
              <c:strCache>
                <c:ptCount val="4"/>
                <c:pt idx="0">
                  <c:v>2016-2017</c:v>
                </c:pt>
                <c:pt idx="1">
                  <c:v>2017-2018</c:v>
                </c:pt>
                <c:pt idx="2">
                  <c:v>2018-2019</c:v>
                </c:pt>
                <c:pt idx="3">
                  <c:v>2019-2020</c:v>
                </c:pt>
              </c:strCache>
            </c:strRef>
          </c:cat>
          <c:val>
            <c:numRef>
              <c:f>'[BC and JEK Funding update for CCRAB slide .xlsx]BC'!$B$4:$B$7</c:f>
              <c:numCache>
                <c:formatCode>#,##0</c:formatCode>
                <c:ptCount val="4"/>
                <c:pt idx="0">
                  <c:v>10000000</c:v>
                </c:pt>
                <c:pt idx="1">
                  <c:v>10000000</c:v>
                </c:pt>
                <c:pt idx="2">
                  <c:v>10000000</c:v>
                </c:pt>
                <c:pt idx="3">
                  <c:v>10000000</c:v>
                </c:pt>
              </c:numCache>
            </c:numRef>
          </c:val>
          <c:extLst>
            <c:ext xmlns:c16="http://schemas.microsoft.com/office/drawing/2014/chart" uri="{C3380CC4-5D6E-409C-BE32-E72D297353CC}">
              <c16:uniqueId val="{00000000-EAD0-43FB-863E-8B5F3ECD3C5A}"/>
            </c:ext>
          </c:extLst>
        </c:ser>
        <c:ser>
          <c:idx val="1"/>
          <c:order val="1"/>
          <c:tx>
            <c:strRef>
              <c:f>'[BC and JEK Funding update for CCRAB slide .xlsx]BC'!$C$3</c:f>
              <c:strCache>
                <c:ptCount val="1"/>
                <c:pt idx="0">
                  <c:v>Budget needed to fund proposals with score of 3 or better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and JEK Funding update for CCRAB slide .xlsx]BC'!$A$4:$A$7</c:f>
              <c:strCache>
                <c:ptCount val="4"/>
                <c:pt idx="0">
                  <c:v>2016-2017</c:v>
                </c:pt>
                <c:pt idx="1">
                  <c:v>2017-2018</c:v>
                </c:pt>
                <c:pt idx="2">
                  <c:v>2018-2019</c:v>
                </c:pt>
                <c:pt idx="3">
                  <c:v>2019-2020</c:v>
                </c:pt>
              </c:strCache>
            </c:strRef>
          </c:cat>
          <c:val>
            <c:numRef>
              <c:f>'[BC and JEK Funding update for CCRAB slide .xlsx]BC'!$C$4:$C$7</c:f>
              <c:numCache>
                <c:formatCode>#,##0</c:formatCode>
                <c:ptCount val="4"/>
                <c:pt idx="0">
                  <c:v>38692246</c:v>
                </c:pt>
                <c:pt idx="1">
                  <c:v>20019272</c:v>
                </c:pt>
                <c:pt idx="2">
                  <c:v>18797413</c:v>
                </c:pt>
                <c:pt idx="3">
                  <c:v>25503328.57</c:v>
                </c:pt>
              </c:numCache>
            </c:numRef>
          </c:val>
          <c:extLst>
            <c:ext xmlns:c16="http://schemas.microsoft.com/office/drawing/2014/chart" uri="{C3380CC4-5D6E-409C-BE32-E72D297353CC}">
              <c16:uniqueId val="{00000001-EAD0-43FB-863E-8B5F3ECD3C5A}"/>
            </c:ext>
          </c:extLst>
        </c:ser>
        <c:dLbls>
          <c:dLblPos val="ctr"/>
          <c:showLegendKey val="0"/>
          <c:showVal val="1"/>
          <c:showCatName val="0"/>
          <c:showSerName val="0"/>
          <c:showPercent val="0"/>
          <c:showBubbleSize val="0"/>
        </c:dLbls>
        <c:gapWidth val="79"/>
        <c:overlap val="100"/>
        <c:axId val="709662768"/>
        <c:axId val="78744832"/>
      </c:barChart>
      <c:catAx>
        <c:axId val="7096627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78744832"/>
        <c:crosses val="autoZero"/>
        <c:auto val="1"/>
        <c:lblAlgn val="ctr"/>
        <c:lblOffset val="100"/>
        <c:noMultiLvlLbl val="0"/>
      </c:catAx>
      <c:valAx>
        <c:axId val="78744832"/>
        <c:scaling>
          <c:orientation val="minMax"/>
        </c:scaling>
        <c:delete val="1"/>
        <c:axPos val="l"/>
        <c:numFmt formatCode="#,##0" sourceLinked="1"/>
        <c:majorTickMark val="none"/>
        <c:minorTickMark val="none"/>
        <c:tickLblPos val="nextTo"/>
        <c:crossAx val="7096627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cap="all" spc="120" normalizeH="0" baseline="0">
                <a:solidFill>
                  <a:schemeClr val="tx1">
                    <a:lumMod val="65000"/>
                    <a:lumOff val="35000"/>
                  </a:schemeClr>
                </a:solidFill>
                <a:latin typeface="+mn-lt"/>
                <a:ea typeface="+mn-ea"/>
                <a:cs typeface="+mn-cs"/>
              </a:defRPr>
            </a:pPr>
            <a:r>
              <a:rPr lang="en-US" sz="2800" dirty="0"/>
              <a:t>King Applications and Funded Projects</a:t>
            </a:r>
          </a:p>
        </c:rich>
      </c:tx>
      <c:layout>
        <c:manualLayout>
          <c:xMode val="edge"/>
          <c:yMode val="edge"/>
          <c:x val="0.12689969217886846"/>
          <c:y val="2.2415504469091203E-2"/>
        </c:manualLayout>
      </c:layout>
      <c:overlay val="0"/>
      <c:spPr>
        <a:noFill/>
        <a:ln>
          <a:noFill/>
        </a:ln>
        <a:effectLst/>
      </c:spPr>
      <c:txPr>
        <a:bodyPr rot="0" spcFirstLastPara="1" vertOverflow="ellipsis" vert="horz" wrap="square" anchor="ctr" anchorCtr="1"/>
        <a:lstStyle/>
        <a:p>
          <a:pPr>
            <a:defRPr sz="28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'JEK Funding Trends'!$B$2</c:f>
              <c:strCache>
                <c:ptCount val="1"/>
                <c:pt idx="0">
                  <c:v># Grants Awarded</c:v>
                </c:pt>
              </c:strCache>
            </c:strRef>
          </c:tx>
          <c:spPr>
            <a:solidFill>
              <a:srgbClr val="E8FC2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 Funding Trends'!$A$3:$A$6</c:f>
              <c:strCache>
                <c:ptCount val="4"/>
                <c:pt idx="0">
                  <c:v>FY 16-17</c:v>
                </c:pt>
                <c:pt idx="1">
                  <c:v>FY 17-18</c:v>
                </c:pt>
                <c:pt idx="2">
                  <c:v>FY 18-19</c:v>
                </c:pt>
                <c:pt idx="3">
                  <c:v>FY 19-20</c:v>
                </c:pt>
              </c:strCache>
            </c:strRef>
          </c:cat>
          <c:val>
            <c:numRef>
              <c:f>'JEK Funding Trends'!$B$3:$B$6</c:f>
              <c:numCache>
                <c:formatCode>General</c:formatCode>
                <c:ptCount val="4"/>
                <c:pt idx="0">
                  <c:v>6</c:v>
                </c:pt>
                <c:pt idx="1">
                  <c:v>9</c:v>
                </c:pt>
                <c:pt idx="2">
                  <c:v>10</c:v>
                </c:pt>
                <c:pt idx="3">
                  <c:v>11</c:v>
                </c:pt>
              </c:numCache>
            </c:numRef>
          </c:val>
          <c:extLst>
            <c:ext xmlns:c16="http://schemas.microsoft.com/office/drawing/2014/chart" uri="{C3380CC4-5D6E-409C-BE32-E72D297353CC}">
              <c16:uniqueId val="{00000000-328F-4404-89B2-2E0F731E10BB}"/>
            </c:ext>
          </c:extLst>
        </c:ser>
        <c:ser>
          <c:idx val="1"/>
          <c:order val="1"/>
          <c:tx>
            <c:strRef>
              <c:f>'JEK Funding Trends'!$C$2</c:f>
              <c:strCache>
                <c:ptCount val="1"/>
                <c:pt idx="0">
                  <c:v># Pay-If</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 Funding Trends'!$A$3:$A$6</c:f>
              <c:strCache>
                <c:ptCount val="4"/>
                <c:pt idx="0">
                  <c:v>FY 16-17</c:v>
                </c:pt>
                <c:pt idx="1">
                  <c:v>FY 17-18</c:v>
                </c:pt>
                <c:pt idx="2">
                  <c:v>FY 18-19</c:v>
                </c:pt>
                <c:pt idx="3">
                  <c:v>FY 19-20</c:v>
                </c:pt>
              </c:strCache>
            </c:strRef>
          </c:cat>
          <c:val>
            <c:numRef>
              <c:f>'JEK Funding Trends'!$C$3:$C$6</c:f>
              <c:numCache>
                <c:formatCode>General</c:formatCode>
                <c:ptCount val="4"/>
                <c:pt idx="0">
                  <c:v>12</c:v>
                </c:pt>
                <c:pt idx="1">
                  <c:v>18</c:v>
                </c:pt>
                <c:pt idx="2">
                  <c:v>10</c:v>
                </c:pt>
                <c:pt idx="3">
                  <c:v>26</c:v>
                </c:pt>
              </c:numCache>
            </c:numRef>
          </c:val>
          <c:extLst>
            <c:ext xmlns:c16="http://schemas.microsoft.com/office/drawing/2014/chart" uri="{C3380CC4-5D6E-409C-BE32-E72D297353CC}">
              <c16:uniqueId val="{00000001-328F-4404-89B2-2E0F731E10BB}"/>
            </c:ext>
          </c:extLst>
        </c:ser>
        <c:ser>
          <c:idx val="2"/>
          <c:order val="2"/>
          <c:tx>
            <c:strRef>
              <c:f>'JEK Funding Trends'!$D$2</c:f>
              <c:strCache>
                <c:ptCount val="1"/>
                <c:pt idx="0">
                  <c:v>Score &gt; 3.0</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'JEK Funding Trends'!$A$3:$A$6</c:f>
              <c:strCache>
                <c:ptCount val="4"/>
                <c:pt idx="0">
                  <c:v>FY 16-17</c:v>
                </c:pt>
                <c:pt idx="1">
                  <c:v>FY 17-18</c:v>
                </c:pt>
                <c:pt idx="2">
                  <c:v>FY 18-19</c:v>
                </c:pt>
                <c:pt idx="3">
                  <c:v>FY 19-20</c:v>
                </c:pt>
              </c:strCache>
            </c:strRef>
          </c:cat>
          <c:val>
            <c:numRef>
              <c:f>'JEK Funding Trends'!$D$3:$D$6</c:f>
              <c:numCache>
                <c:formatCode>General</c:formatCode>
                <c:ptCount val="4"/>
                <c:pt idx="0">
                  <c:v>56</c:v>
                </c:pt>
                <c:pt idx="1">
                  <c:v>78</c:v>
                </c:pt>
                <c:pt idx="2">
                  <c:v>68</c:v>
                </c:pt>
                <c:pt idx="3">
                  <c:v>74</c:v>
                </c:pt>
              </c:numCache>
            </c:numRef>
          </c:val>
          <c:extLst>
            <c:ext xmlns:c16="http://schemas.microsoft.com/office/drawing/2014/chart" uri="{C3380CC4-5D6E-409C-BE32-E72D297353CC}">
              <c16:uniqueId val="{00000002-328F-4404-89B2-2E0F731E10BB}"/>
            </c:ext>
          </c:extLst>
        </c:ser>
        <c:dLbls>
          <c:dLblPos val="ctr"/>
          <c:showLegendKey val="0"/>
          <c:showVal val="1"/>
          <c:showCatName val="0"/>
          <c:showSerName val="0"/>
          <c:showPercent val="0"/>
          <c:showBubbleSize val="0"/>
        </c:dLbls>
        <c:gapWidth val="79"/>
        <c:overlap val="100"/>
        <c:axId val="1419789648"/>
        <c:axId val="1420901440"/>
      </c:barChart>
      <c:catAx>
        <c:axId val="14197896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1420901440"/>
        <c:crosses val="autoZero"/>
        <c:auto val="1"/>
        <c:lblAlgn val="ctr"/>
        <c:lblOffset val="100"/>
        <c:noMultiLvlLbl val="0"/>
      </c:catAx>
      <c:valAx>
        <c:axId val="1420901440"/>
        <c:scaling>
          <c:orientation val="minMax"/>
        </c:scaling>
        <c:delete val="1"/>
        <c:axPos val="l"/>
        <c:numFmt formatCode="General" sourceLinked="1"/>
        <c:majorTickMark val="none"/>
        <c:minorTickMark val="none"/>
        <c:tickLblPos val="nextTo"/>
        <c:crossAx val="14197896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cap="all" spc="120" normalizeH="0" baseline="0">
                <a:solidFill>
                  <a:schemeClr val="tx1">
                    <a:lumMod val="65000"/>
                    <a:lumOff val="35000"/>
                  </a:schemeClr>
                </a:solidFill>
                <a:latin typeface="+mn-lt"/>
                <a:ea typeface="+mn-ea"/>
                <a:cs typeface="+mn-cs"/>
              </a:defRPr>
            </a:pPr>
            <a:r>
              <a:rPr lang="en-US" sz="2800" dirty="0"/>
              <a:t>Bankhead-Coley funding trends</a:t>
            </a:r>
          </a:p>
        </c:rich>
      </c:tx>
      <c:layout>
        <c:manualLayout>
          <c:xMode val="edge"/>
          <c:yMode val="edge"/>
          <c:x val="0.18551889409083111"/>
          <c:y val="2.061068843872528E-2"/>
        </c:manualLayout>
      </c:layout>
      <c:overlay val="0"/>
      <c:spPr>
        <a:noFill/>
        <a:ln>
          <a:noFill/>
        </a:ln>
        <a:effectLst/>
      </c:spPr>
      <c:txPr>
        <a:bodyPr rot="0" spcFirstLastPara="1" vertOverflow="ellipsis" vert="horz" wrap="square" anchor="ctr" anchorCtr="1"/>
        <a:lstStyle/>
        <a:p>
          <a:pPr>
            <a:defRPr sz="28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'BC Funding Trends'!$B$2</c:f>
              <c:strCache>
                <c:ptCount val="1"/>
                <c:pt idx="0">
                  <c:v># Grants Awarded</c:v>
                </c:pt>
              </c:strCache>
            </c:strRef>
          </c:tx>
          <c:spPr>
            <a:solidFill>
              <a:srgbClr val="EFFD6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Funding Trends'!$A$3:$A$6</c:f>
              <c:strCache>
                <c:ptCount val="4"/>
                <c:pt idx="0">
                  <c:v>FY 16-17</c:v>
                </c:pt>
                <c:pt idx="1">
                  <c:v>FY 17-18</c:v>
                </c:pt>
                <c:pt idx="2">
                  <c:v>FY 18-19</c:v>
                </c:pt>
                <c:pt idx="3">
                  <c:v>FY 19-20</c:v>
                </c:pt>
              </c:strCache>
            </c:strRef>
          </c:cat>
          <c:val>
            <c:numRef>
              <c:f>'BC Funding Trends'!$B$3:$B$6</c:f>
              <c:numCache>
                <c:formatCode>General</c:formatCode>
                <c:ptCount val="4"/>
                <c:pt idx="0">
                  <c:v>10</c:v>
                </c:pt>
                <c:pt idx="1">
                  <c:v>11</c:v>
                </c:pt>
                <c:pt idx="2">
                  <c:v>15</c:v>
                </c:pt>
                <c:pt idx="3">
                  <c:v>15</c:v>
                </c:pt>
              </c:numCache>
            </c:numRef>
          </c:val>
          <c:extLst>
            <c:ext xmlns:c16="http://schemas.microsoft.com/office/drawing/2014/chart" uri="{C3380CC4-5D6E-409C-BE32-E72D297353CC}">
              <c16:uniqueId val="{00000000-6368-45C4-84B0-3856D6DB6518}"/>
            </c:ext>
          </c:extLst>
        </c:ser>
        <c:ser>
          <c:idx val="1"/>
          <c:order val="1"/>
          <c:tx>
            <c:strRef>
              <c:f>'BC Funding Trends'!$C$2</c:f>
              <c:strCache>
                <c:ptCount val="1"/>
                <c:pt idx="0">
                  <c:v># Pay-If</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Funding Trends'!$A$3:$A$6</c:f>
              <c:strCache>
                <c:ptCount val="4"/>
                <c:pt idx="0">
                  <c:v>FY 16-17</c:v>
                </c:pt>
                <c:pt idx="1">
                  <c:v>FY 17-18</c:v>
                </c:pt>
                <c:pt idx="2">
                  <c:v>FY 18-19</c:v>
                </c:pt>
                <c:pt idx="3">
                  <c:v>FY 19-20</c:v>
                </c:pt>
              </c:strCache>
            </c:strRef>
          </c:cat>
          <c:val>
            <c:numRef>
              <c:f>'BC Funding Trends'!$C$3:$C$6</c:f>
              <c:numCache>
                <c:formatCode>General</c:formatCode>
                <c:ptCount val="4"/>
                <c:pt idx="0">
                  <c:v>10</c:v>
                </c:pt>
                <c:pt idx="1">
                  <c:v>22</c:v>
                </c:pt>
                <c:pt idx="2">
                  <c:v>28</c:v>
                </c:pt>
                <c:pt idx="3">
                  <c:v>32</c:v>
                </c:pt>
              </c:numCache>
            </c:numRef>
          </c:val>
          <c:extLst>
            <c:ext xmlns:c16="http://schemas.microsoft.com/office/drawing/2014/chart" uri="{C3380CC4-5D6E-409C-BE32-E72D297353CC}">
              <c16:uniqueId val="{00000001-6368-45C4-84B0-3856D6DB6518}"/>
            </c:ext>
          </c:extLst>
        </c:ser>
        <c:ser>
          <c:idx val="2"/>
          <c:order val="2"/>
          <c:tx>
            <c:strRef>
              <c:f>'BC Funding Trends'!$D$2</c:f>
              <c:strCache>
                <c:ptCount val="1"/>
                <c:pt idx="0">
                  <c:v>Score &gt; 3.0</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'BC Funding Trends'!$A$3:$A$6</c:f>
              <c:strCache>
                <c:ptCount val="4"/>
                <c:pt idx="0">
                  <c:v>FY 16-17</c:v>
                </c:pt>
                <c:pt idx="1">
                  <c:v>FY 17-18</c:v>
                </c:pt>
                <c:pt idx="2">
                  <c:v>FY 18-19</c:v>
                </c:pt>
                <c:pt idx="3">
                  <c:v>FY 19-20</c:v>
                </c:pt>
              </c:strCache>
            </c:strRef>
          </c:cat>
          <c:val>
            <c:numRef>
              <c:f>'BC Funding Trends'!$D$3:$D$6</c:f>
              <c:numCache>
                <c:formatCode>General</c:formatCode>
                <c:ptCount val="4"/>
                <c:pt idx="0">
                  <c:v>78</c:v>
                </c:pt>
                <c:pt idx="1">
                  <c:v>93</c:v>
                </c:pt>
                <c:pt idx="2">
                  <c:v>113</c:v>
                </c:pt>
                <c:pt idx="3">
                  <c:v>96</c:v>
                </c:pt>
              </c:numCache>
            </c:numRef>
          </c:val>
          <c:extLst>
            <c:ext xmlns:c16="http://schemas.microsoft.com/office/drawing/2014/chart" uri="{C3380CC4-5D6E-409C-BE32-E72D297353CC}">
              <c16:uniqueId val="{00000002-6368-45C4-84B0-3856D6DB6518}"/>
            </c:ext>
          </c:extLst>
        </c:ser>
        <c:dLbls>
          <c:dLblPos val="ctr"/>
          <c:showLegendKey val="0"/>
          <c:showVal val="1"/>
          <c:showCatName val="0"/>
          <c:showSerName val="0"/>
          <c:showPercent val="0"/>
          <c:showBubbleSize val="0"/>
        </c:dLbls>
        <c:gapWidth val="79"/>
        <c:overlap val="100"/>
        <c:axId val="1515557424"/>
        <c:axId val="1515908544"/>
      </c:barChart>
      <c:catAx>
        <c:axId val="15155574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1515908544"/>
        <c:crosses val="autoZero"/>
        <c:auto val="1"/>
        <c:lblAlgn val="ctr"/>
        <c:lblOffset val="100"/>
        <c:noMultiLvlLbl val="0"/>
      </c:catAx>
      <c:valAx>
        <c:axId val="1515908544"/>
        <c:scaling>
          <c:orientation val="minMax"/>
        </c:scaling>
        <c:delete val="1"/>
        <c:axPos val="l"/>
        <c:numFmt formatCode="General" sourceLinked="1"/>
        <c:majorTickMark val="none"/>
        <c:minorTickMark val="none"/>
        <c:tickLblPos val="nextTo"/>
        <c:crossAx val="15155574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'LLB Funded Projects'!$B$1</c:f>
              <c:strCache>
                <c:ptCount val="1"/>
                <c:pt idx="0">
                  <c:v>Funded Projects </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'LLB Funded Projects'!$A$2:$A$4</c:f>
              <c:strCache>
                <c:ptCount val="3"/>
                <c:pt idx="0">
                  <c:v>FY 17-18</c:v>
                </c:pt>
                <c:pt idx="1">
                  <c:v>FY 18-19</c:v>
                </c:pt>
                <c:pt idx="2">
                  <c:v>FY 19-20</c:v>
                </c:pt>
              </c:strCache>
            </c:strRef>
          </c:cat>
          <c:val>
            <c:numRef>
              <c:f>'LLB Funded Projects'!$B$2:$B$4</c:f>
              <c:numCache>
                <c:formatCode>General</c:formatCode>
                <c:ptCount val="3"/>
                <c:pt idx="0">
                  <c:v>5</c:v>
                </c:pt>
                <c:pt idx="1">
                  <c:v>10</c:v>
                </c:pt>
                <c:pt idx="2">
                  <c:v>9</c:v>
                </c:pt>
              </c:numCache>
            </c:numRef>
          </c:val>
          <c:extLst>
            <c:ext xmlns:c16="http://schemas.microsoft.com/office/drawing/2014/chart" uri="{C3380CC4-5D6E-409C-BE32-E72D297353CC}">
              <c16:uniqueId val="{00000000-0267-4DDB-816B-7F86ED47377A}"/>
            </c:ext>
          </c:extLst>
        </c:ser>
        <c:ser>
          <c:idx val="1"/>
          <c:order val="1"/>
          <c:tx>
            <c:strRef>
              <c:f>'LLB Funded Projects'!$C$1</c:f>
              <c:strCache>
                <c:ptCount val="1"/>
                <c:pt idx="0">
                  <c:v>Out of Funding Range </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'LLB Funded Projects'!$A$2:$A$4</c:f>
              <c:strCache>
                <c:ptCount val="3"/>
                <c:pt idx="0">
                  <c:v>FY 17-18</c:v>
                </c:pt>
                <c:pt idx="1">
                  <c:v>FY 18-19</c:v>
                </c:pt>
                <c:pt idx="2">
                  <c:v>FY 19-20</c:v>
                </c:pt>
              </c:strCache>
            </c:strRef>
          </c:cat>
          <c:val>
            <c:numRef>
              <c:f>'LLB Funded Projects'!$C$2:$C$4</c:f>
              <c:numCache>
                <c:formatCode>General</c:formatCode>
                <c:ptCount val="3"/>
                <c:pt idx="0">
                  <c:v>15</c:v>
                </c:pt>
                <c:pt idx="1">
                  <c:v>8</c:v>
                </c:pt>
                <c:pt idx="2">
                  <c:v>5</c:v>
                </c:pt>
              </c:numCache>
            </c:numRef>
          </c:val>
          <c:extLst>
            <c:ext xmlns:c16="http://schemas.microsoft.com/office/drawing/2014/chart" uri="{C3380CC4-5D6E-409C-BE32-E72D297353CC}">
              <c16:uniqueId val="{00000001-0267-4DDB-816B-7F86ED47377A}"/>
            </c:ext>
          </c:extLst>
        </c:ser>
        <c:dLbls>
          <c:dLblPos val="ctr"/>
          <c:showLegendKey val="0"/>
          <c:showVal val="1"/>
          <c:showCatName val="0"/>
          <c:showSerName val="0"/>
          <c:showPercent val="0"/>
          <c:showBubbleSize val="0"/>
        </c:dLbls>
        <c:gapWidth val="79"/>
        <c:overlap val="100"/>
        <c:axId val="1515794256"/>
        <c:axId val="1492128512"/>
      </c:barChart>
      <c:catAx>
        <c:axId val="15157942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en-US"/>
          </a:p>
        </c:txPr>
        <c:crossAx val="1492128512"/>
        <c:crosses val="autoZero"/>
        <c:auto val="1"/>
        <c:lblAlgn val="ctr"/>
        <c:lblOffset val="100"/>
        <c:noMultiLvlLbl val="0"/>
      </c:catAx>
      <c:valAx>
        <c:axId val="1492128512"/>
        <c:scaling>
          <c:orientation val="minMax"/>
        </c:scaling>
        <c:delete val="1"/>
        <c:axPos val="l"/>
        <c:numFmt formatCode="General" sourceLinked="1"/>
        <c:majorTickMark val="none"/>
        <c:minorTickMark val="none"/>
        <c:tickLblPos val="nextTo"/>
        <c:crossAx val="151579425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CC8B0-16A5-4A1B-B8D5-01F5D250BC46}"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64D261-CD47-4602-A52B-087A412E64CB}" type="slidenum">
              <a:rPr lang="en-US" smtClean="0"/>
              <a:t>‹#›</a:t>
            </a:fld>
            <a:endParaRPr lang="en-US"/>
          </a:p>
        </p:txBody>
      </p:sp>
    </p:spTree>
    <p:extLst>
      <p:ext uri="{BB962C8B-B14F-4D97-AF65-F5344CB8AC3E}">
        <p14:creationId xmlns:p14="http://schemas.microsoft.com/office/powerpoint/2010/main" val="2411385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7B1E85-34A4-4C5A-A082-8B699300D4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7426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7B1E85-34A4-4C5A-A082-8B699300D4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0592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Average additional yearly budget needed to fund all proposals with a score of 3 or better = $16,662,468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grants funded in FY 2016-2017 with current budget: 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grants funded in FY 2017-2018 with current budget: 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grants funded in FY 2018-2019 with current budget: 10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additional grants for FY 2016-2017: 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additional grants for FY 2017-2018: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additional grants for FY 2018-2019: 11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figure does not include additional funds that would be needed to accommodate increased administrative cost (cost of conducting the peer review if increased funding attracts additional applicants, peer review honoraria, hiring additional grant managers, etc.).</a:t>
            </a:r>
          </a:p>
          <a:p>
            <a:endParaRPr lang="en-US" dirty="0"/>
          </a:p>
        </p:txBody>
      </p:sp>
      <p:sp>
        <p:nvSpPr>
          <p:cNvPr id="4" name="Slide Number Placeholder 3"/>
          <p:cNvSpPr>
            <a:spLocks noGrp="1"/>
          </p:cNvSpPr>
          <p:nvPr>
            <p:ph type="sldNum" sz="quarter" idx="5"/>
          </p:nvPr>
        </p:nvSpPr>
        <p:spPr/>
        <p:txBody>
          <a:bodyPr/>
          <a:lstStyle/>
          <a:p>
            <a:fld id="{E364D261-CD47-4602-A52B-087A412E64CB}" type="slidenum">
              <a:rPr lang="en-US" smtClean="0"/>
              <a:t>10</a:t>
            </a:fld>
            <a:endParaRPr lang="en-US"/>
          </a:p>
        </p:txBody>
      </p:sp>
    </p:spTree>
    <p:extLst>
      <p:ext uri="{BB962C8B-B14F-4D97-AF65-F5344CB8AC3E}">
        <p14:creationId xmlns:p14="http://schemas.microsoft.com/office/powerpoint/2010/main" val="3655507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Average additional budget needed to fund all proposals with a score of 3 or better = $</a:t>
            </a:r>
            <a:r>
              <a:rPr lang="en-US" sz="1200" b="0" i="0" u="none" strike="noStrike" kern="1200" dirty="0">
                <a:solidFill>
                  <a:schemeClr val="tx1"/>
                </a:solidFill>
                <a:effectLst/>
                <a:latin typeface="+mn-lt"/>
                <a:ea typeface="+mn-ea"/>
                <a:cs typeface="+mn-cs"/>
              </a:rPr>
              <a:t>19,570,505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grants funded in FY 2016-2017 with current budget: 11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grants funded in FY 2017-2018 with current budget: 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grants funded in FY 2018-2019 with current budget: 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additional grants for FY 2016-2017: 27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additional grants for FY 2017-2018: 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of additional grants for FY 2018-2019: 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figure does not include additional funds that would be needed to accommodate increased administrative cost (cost of conducting the peer review if increased funding attracts additional applicants, peer review honoraria, hiring additional grant managers, etc.).</a:t>
            </a:r>
          </a:p>
          <a:p>
            <a:endParaRPr lang="en-US" dirty="0"/>
          </a:p>
        </p:txBody>
      </p:sp>
      <p:sp>
        <p:nvSpPr>
          <p:cNvPr id="4" name="Slide Number Placeholder 3"/>
          <p:cNvSpPr>
            <a:spLocks noGrp="1"/>
          </p:cNvSpPr>
          <p:nvPr>
            <p:ph type="sldNum" sz="quarter" idx="5"/>
          </p:nvPr>
        </p:nvSpPr>
        <p:spPr/>
        <p:txBody>
          <a:bodyPr/>
          <a:lstStyle/>
          <a:p>
            <a:fld id="{E364D261-CD47-4602-A52B-087A412E64CB}" type="slidenum">
              <a:rPr lang="en-US" smtClean="0"/>
              <a:t>11</a:t>
            </a:fld>
            <a:endParaRPr lang="en-US"/>
          </a:p>
        </p:txBody>
      </p:sp>
    </p:spTree>
    <p:extLst>
      <p:ext uri="{BB962C8B-B14F-4D97-AF65-F5344CB8AC3E}">
        <p14:creationId xmlns:p14="http://schemas.microsoft.com/office/powerpoint/2010/main" val="3288571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4D261-CD47-4602-A52B-087A412E64CB}" type="slidenum">
              <a:rPr lang="en-US" smtClean="0"/>
              <a:t>13</a:t>
            </a:fld>
            <a:endParaRPr lang="en-US"/>
          </a:p>
        </p:txBody>
      </p:sp>
    </p:spTree>
    <p:extLst>
      <p:ext uri="{BB962C8B-B14F-4D97-AF65-F5344CB8AC3E}">
        <p14:creationId xmlns:p14="http://schemas.microsoft.com/office/powerpoint/2010/main" val="2773761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7B1E85-34A4-4C5A-A082-8B699300D4F8}" type="slidenum">
              <a:rPr lang="en-US" smtClean="0"/>
              <a:t>14</a:t>
            </a:fld>
            <a:endParaRPr lang="en-US"/>
          </a:p>
        </p:txBody>
      </p:sp>
    </p:spTree>
    <p:extLst>
      <p:ext uri="{BB962C8B-B14F-4D97-AF65-F5344CB8AC3E}">
        <p14:creationId xmlns:p14="http://schemas.microsoft.com/office/powerpoint/2010/main" val="578861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9000">
              <a:srgbClr val="00A0AF"/>
            </a:gs>
            <a:gs pos="37000">
              <a:srgbClr val="7ED0E0"/>
            </a:gs>
            <a:gs pos="100000">
              <a:srgbClr val="00A0AF"/>
            </a:gs>
            <a:gs pos="61000">
              <a:schemeClr val="accent1">
                <a:lumMod val="40000"/>
                <a:lumOff val="60000"/>
              </a:schemeClr>
            </a:gs>
          </a:gsLst>
          <a:lin ang="3000000" scaled="0"/>
        </a:gradFill>
        <a:effectLst/>
      </p:bgPr>
    </p:bg>
    <p:spTree>
      <p:nvGrpSpPr>
        <p:cNvPr id="1" name=""/>
        <p:cNvGrpSpPr/>
        <p:nvPr/>
      </p:nvGrpSpPr>
      <p:grpSpPr>
        <a:xfrm>
          <a:off x="0" y="0"/>
          <a:ext cx="0" cy="0"/>
          <a:chOff x="0" y="0"/>
          <a:chExt cx="0" cy="0"/>
        </a:xfrm>
      </p:grpSpPr>
      <p:sp>
        <p:nvSpPr>
          <p:cNvPr id="7" name="Rectangle 6"/>
          <p:cNvSpPr/>
          <p:nvPr userDrawn="1"/>
        </p:nvSpPr>
        <p:spPr>
          <a:xfrm>
            <a:off x="-65314" y="2733710"/>
            <a:ext cx="9722461" cy="1483728"/>
          </a:xfrm>
          <a:prstGeom prst="rect">
            <a:avLst/>
          </a:prstGeom>
          <a:solidFill>
            <a:srgbClr val="F78E1E"/>
          </a:solidFill>
          <a:ln>
            <a:solidFill>
              <a:srgbClr val="F78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ctrTitle"/>
          </p:nvPr>
        </p:nvSpPr>
        <p:spPr>
          <a:xfrm>
            <a:off x="284206" y="2822836"/>
            <a:ext cx="9260759" cy="1373070"/>
          </a:xfrm>
        </p:spPr>
        <p:txBody>
          <a:bodyPr>
            <a:normAutofit/>
          </a:bodyPr>
          <a:lstStyle>
            <a:lvl1pPr>
              <a:defRPr sz="5400"/>
            </a:lvl1pPr>
          </a:lstStyle>
          <a:p>
            <a:r>
              <a:rPr lang="en-US" sz="4800">
                <a:latin typeface="Arial Black" panose="020B0A04020102020204" pitchFamily="34" charset="0"/>
              </a:rPr>
              <a:t>Click to edit Master title style</a:t>
            </a:r>
            <a:endParaRPr lang="en-US" sz="4800" dirty="0">
              <a:latin typeface="Arial Black" panose="020B0A04020102020204" pitchFamily="34" charset="0"/>
            </a:endParaRPr>
          </a:p>
        </p:txBody>
      </p:sp>
      <p:sp>
        <p:nvSpPr>
          <p:cNvPr id="9" name="Subtitle 2"/>
          <p:cNvSpPr>
            <a:spLocks noGrp="1"/>
          </p:cNvSpPr>
          <p:nvPr>
            <p:ph type="subTitle" idx="1"/>
          </p:nvPr>
        </p:nvSpPr>
        <p:spPr>
          <a:xfrm>
            <a:off x="959722" y="4394039"/>
            <a:ext cx="8479454" cy="1117687"/>
          </a:xfrm>
        </p:spPr>
        <p:txBody>
          <a:bodyPr/>
          <a:lstStyle>
            <a:lvl1pPr algn="r">
              <a:defRPr>
                <a:solidFill>
                  <a:schemeClr val="bg1"/>
                </a:solidFill>
              </a:defRPr>
            </a:lvl1pPr>
          </a:lstStyle>
          <a:p>
            <a:pPr>
              <a:lnSpc>
                <a:spcPct val="100000"/>
              </a:lnSpc>
              <a:spcBef>
                <a:spcPts val="0"/>
              </a:spcBef>
            </a:pPr>
            <a:r>
              <a:rPr lang="en-US" b="1"/>
              <a:t>Click to edit Master subtitle style</a:t>
            </a:r>
            <a:endParaRPr lang="en-US" b="1" dirty="0"/>
          </a:p>
        </p:txBody>
      </p:sp>
      <p:sp>
        <p:nvSpPr>
          <p:cNvPr id="10" name="Rectangle 9"/>
          <p:cNvSpPr/>
          <p:nvPr userDrawn="1"/>
        </p:nvSpPr>
        <p:spPr>
          <a:xfrm>
            <a:off x="9766302" y="2733710"/>
            <a:ext cx="2502736" cy="1483728"/>
          </a:xfrm>
          <a:prstGeom prst="rect">
            <a:avLst/>
          </a:prstGeom>
          <a:solidFill>
            <a:srgbClr val="F78E1E"/>
          </a:solidFill>
          <a:ln>
            <a:solidFill>
              <a:srgbClr val="F78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stretch>
            <a:fillRect/>
          </a:stretch>
        </p:blipFill>
        <p:spPr>
          <a:xfrm>
            <a:off x="10046019" y="2565585"/>
            <a:ext cx="1616176" cy="1828454"/>
          </a:xfrm>
          <a:prstGeom prst="rect">
            <a:avLst/>
          </a:prstGeom>
        </p:spPr>
      </p:pic>
    </p:spTree>
    <p:extLst>
      <p:ext uri="{BB962C8B-B14F-4D97-AF65-F5344CB8AC3E}">
        <p14:creationId xmlns:p14="http://schemas.microsoft.com/office/powerpoint/2010/main" val="289273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24830-8569-456B-BFAB-55022A06B194}"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19024-31DC-4851-9F85-91E91F71B544}" type="slidenum">
              <a:rPr lang="en-US" smtClean="0"/>
              <a:t>‹#›</a:t>
            </a:fld>
            <a:endParaRPr lang="en-US"/>
          </a:p>
        </p:txBody>
      </p:sp>
      <p:sp>
        <p:nvSpPr>
          <p:cNvPr id="5" name="Rectangle 4"/>
          <p:cNvSpPr>
            <a:spLocks noChangeArrowheads="1"/>
          </p:cNvSpPr>
          <p:nvPr userDrawn="1"/>
        </p:nvSpPr>
        <p:spPr bwMode="auto">
          <a:xfrm>
            <a:off x="155447" y="162900"/>
            <a:ext cx="11904747" cy="1155099"/>
          </a:xfrm>
          <a:prstGeom prst="rect">
            <a:avLst/>
          </a:prstGeom>
          <a:solidFill>
            <a:srgbClr val="00A0A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Content Placeholder 2"/>
          <p:cNvSpPr>
            <a:spLocks noGrp="1"/>
          </p:cNvSpPr>
          <p:nvPr>
            <p:ph idx="1"/>
          </p:nvPr>
        </p:nvSpPr>
        <p:spPr>
          <a:xfrm>
            <a:off x="680321" y="1655659"/>
            <a:ext cx="10888224" cy="4280530"/>
          </a:xfrm>
        </p:spPr>
        <p:txBody>
          <a:bodyPr/>
          <a:lstStyle/>
          <a:p>
            <a:pPr lvl="0"/>
            <a:r>
              <a:rPr lang="en-US"/>
              <a:t>Edit Master text styles</a:t>
            </a:r>
          </a:p>
        </p:txBody>
      </p:sp>
      <p:sp>
        <p:nvSpPr>
          <p:cNvPr id="7" name="Rectangle 6"/>
          <p:cNvSpPr>
            <a:spLocks noChangeArrowheads="1"/>
          </p:cNvSpPr>
          <p:nvPr userDrawn="1"/>
        </p:nvSpPr>
        <p:spPr bwMode="auto">
          <a:xfrm>
            <a:off x="146304" y="6391656"/>
            <a:ext cx="11907794" cy="309563"/>
          </a:xfrm>
          <a:prstGeom prst="rect">
            <a:avLst/>
          </a:prstGeom>
          <a:solidFill>
            <a:srgbClr val="F96C45"/>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userDrawn="1"/>
        </p:nvSpPr>
        <p:spPr bwMode="auto">
          <a:xfrm>
            <a:off x="152400" y="152400"/>
            <a:ext cx="11907794" cy="6547104"/>
          </a:xfrm>
          <a:prstGeom prst="rect">
            <a:avLst/>
          </a:prstGeom>
          <a:noFill/>
          <a:ln w="9525" cap="flat" cmpd="sng" algn="ctr">
            <a:solidFill>
              <a:srgbClr val="F96C45"/>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userDrawn="1"/>
        </p:nvSpPr>
        <p:spPr bwMode="auto">
          <a:xfrm>
            <a:off x="152400" y="6327124"/>
            <a:ext cx="11901698" cy="0"/>
          </a:xfrm>
          <a:prstGeom prst="line">
            <a:avLst/>
          </a:prstGeom>
          <a:noFill/>
          <a:ln w="11430" cap="flat" cmpd="sng" algn="ctr">
            <a:solidFill>
              <a:srgbClr val="F96C45"/>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userDrawn="1"/>
        </p:nvSpPr>
        <p:spPr>
          <a:xfrm>
            <a:off x="5762953" y="5989464"/>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userDrawn="1"/>
        </p:nvSpPr>
        <p:spPr>
          <a:xfrm>
            <a:off x="5851675" y="6098524"/>
            <a:ext cx="420624" cy="420624"/>
          </a:xfrm>
          <a:prstGeom prst="ellipse">
            <a:avLst/>
          </a:prstGeom>
          <a:solidFill>
            <a:srgbClr val="FFFFFF"/>
          </a:solidFill>
          <a:ln w="50800" cap="rnd" cmpd="dbl" algn="ctr">
            <a:solidFill>
              <a:srgbClr val="F96C45"/>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lide Number Placeholder 5"/>
          <p:cNvSpPr txBox="1">
            <a:spLocks/>
          </p:cNvSpPr>
          <p:nvPr userDrawn="1"/>
        </p:nvSpPr>
        <p:spPr>
          <a:xfrm>
            <a:off x="5676620" y="6088174"/>
            <a:ext cx="776430" cy="4413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accent3">
                    <a:shade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FA19E01-6FA7-4F2D-BD5B-0499F6E6E2C4}" type="slidenum">
              <a:rPr lang="en-US" sz="2000" smtClean="0">
                <a:solidFill>
                  <a:srgbClr val="00A0AF"/>
                </a:solidFill>
              </a:rPr>
              <a:pPr algn="ctr"/>
              <a:t>‹#›</a:t>
            </a:fld>
            <a:endParaRPr lang="en-US" sz="2000" dirty="0">
              <a:solidFill>
                <a:srgbClr val="00A0AF"/>
              </a:solidFill>
            </a:endParaRPr>
          </a:p>
        </p:txBody>
      </p:sp>
      <p:sp>
        <p:nvSpPr>
          <p:cNvPr id="13" name="Title 3"/>
          <p:cNvSpPr>
            <a:spLocks noGrp="1"/>
          </p:cNvSpPr>
          <p:nvPr>
            <p:ph type="title"/>
          </p:nvPr>
        </p:nvSpPr>
        <p:spPr>
          <a:xfrm>
            <a:off x="680321" y="237061"/>
            <a:ext cx="10888224" cy="1080938"/>
          </a:xfrm>
        </p:spPr>
        <p:txBody>
          <a:bodyPr/>
          <a:lstStyle>
            <a:lvl1pPr>
              <a:defRPr>
                <a:solidFill>
                  <a:schemeClr val="bg1"/>
                </a:solidFill>
              </a:defRPr>
            </a:lvl1pPr>
          </a:lstStyle>
          <a:p>
            <a:r>
              <a:rPr lang="en-US">
                <a:latin typeface="Arial Black" panose="020B0A04020102020204" pitchFamily="34" charset="0"/>
              </a:rPr>
              <a:t>Click to edit Master title style</a:t>
            </a:r>
            <a:endParaRPr lang="en-US" dirty="0">
              <a:latin typeface="Arial Black" panose="020B0A04020102020204" pitchFamily="34" charset="0"/>
            </a:endParaRPr>
          </a:p>
        </p:txBody>
      </p:sp>
    </p:spTree>
    <p:extLst>
      <p:ext uri="{BB962C8B-B14F-4D97-AF65-F5344CB8AC3E}">
        <p14:creationId xmlns:p14="http://schemas.microsoft.com/office/powerpoint/2010/main" val="34459702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24830-8569-456B-BFAB-55022A06B194}" type="datetimeFigureOut">
              <a:rPr lang="en-US" smtClean="0"/>
              <a:t>4/16/2020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19024-31DC-4851-9F85-91E91F71B544}" type="slidenum">
              <a:rPr lang="en-US" smtClean="0"/>
              <a:t>‹#›</a:t>
            </a:fld>
            <a:endParaRPr lang="en-US"/>
          </a:p>
        </p:txBody>
      </p:sp>
    </p:spTree>
    <p:extLst>
      <p:ext uri="{BB962C8B-B14F-4D97-AF65-F5344CB8AC3E}">
        <p14:creationId xmlns:p14="http://schemas.microsoft.com/office/powerpoint/2010/main" val="3702849802"/>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baseline="0">
          <a:solidFill>
            <a:schemeClr val="bg1"/>
          </a:solidFill>
          <a:latin typeface="Arial Black" panose="020B0A04020102020204" pitchFamily="34" charset="0"/>
          <a:ea typeface="+mj-ea"/>
          <a:cs typeface="+mj-cs"/>
        </a:defRPr>
      </a:lvl1pPr>
    </p:titleStyle>
    <p:bodyStyle>
      <a:lvl1pPr marL="0" indent="0" algn="l" defTabSz="914400" rtl="0" eaLnBrk="1" latinLnBrk="0" hangingPunct="1">
        <a:lnSpc>
          <a:spcPct val="90000"/>
        </a:lnSpc>
        <a:spcBef>
          <a:spcPts val="1000"/>
        </a:spcBef>
        <a:buFontTx/>
        <a:buNone/>
        <a:defRPr sz="2800" kern="1200" baseline="0">
          <a:solidFill>
            <a:schemeClr val="tx1"/>
          </a:solidFill>
          <a:latin typeface="Trebuchet MS" panose="020B0603020202020204" pitchFamily="34" charset="0"/>
          <a:ea typeface="+mn-ea"/>
          <a:cs typeface="+mn-cs"/>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14630-94FF-4475-A435-3BF961B35CC8}"/>
              </a:ext>
            </a:extLst>
          </p:cNvPr>
          <p:cNvSpPr>
            <a:spLocks noGrp="1"/>
          </p:cNvSpPr>
          <p:nvPr>
            <p:ph type="ctrTitle"/>
          </p:nvPr>
        </p:nvSpPr>
        <p:spPr/>
        <p:txBody>
          <a:bodyPr>
            <a:normAutofit fontScale="90000"/>
          </a:bodyPr>
          <a:lstStyle/>
          <a:p>
            <a:r>
              <a:rPr lang="en-US" dirty="0"/>
              <a:t>Biomedical Research Grants</a:t>
            </a:r>
          </a:p>
        </p:txBody>
      </p:sp>
    </p:spTree>
    <p:extLst>
      <p:ext uri="{BB962C8B-B14F-4D97-AF65-F5344CB8AC3E}">
        <p14:creationId xmlns:p14="http://schemas.microsoft.com/office/powerpoint/2010/main" val="1741471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9AB5F3-57A3-450A-9B17-C39AEAA4212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James and Esther King Budget</a:t>
            </a:r>
          </a:p>
        </p:txBody>
      </p:sp>
      <p:graphicFrame>
        <p:nvGraphicFramePr>
          <p:cNvPr id="5" name="Chart 4">
            <a:extLst>
              <a:ext uri="{FF2B5EF4-FFF2-40B4-BE49-F238E27FC236}">
                <a16:creationId xmlns:a16="http://schemas.microsoft.com/office/drawing/2014/main" id="{7D60270D-F790-4CF3-800C-1845D8AA68C4}"/>
              </a:ext>
            </a:extLst>
          </p:cNvPr>
          <p:cNvGraphicFramePr>
            <a:graphicFrameLocks/>
          </p:cNvGraphicFramePr>
          <p:nvPr>
            <p:extLst>
              <p:ext uri="{D42A27DB-BD31-4B8C-83A1-F6EECF244321}">
                <p14:modId xmlns:p14="http://schemas.microsoft.com/office/powerpoint/2010/main" val="2440632664"/>
              </p:ext>
            </p:extLst>
          </p:nvPr>
        </p:nvGraphicFramePr>
        <p:xfrm>
          <a:off x="651889" y="1467853"/>
          <a:ext cx="10888223" cy="47524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6720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6CBFB5-DA5C-46C9-A3CE-0B33F4CF1DBA}"/>
              </a:ext>
            </a:extLst>
          </p:cNvPr>
          <p:cNvSpPr>
            <a:spLocks noGrp="1"/>
          </p:cNvSpPr>
          <p:nvPr>
            <p:ph type="title"/>
          </p:nvPr>
        </p:nvSpPr>
        <p:spPr>
          <a:xfrm>
            <a:off x="679889" y="246586"/>
            <a:ext cx="10888224" cy="1080938"/>
          </a:xfrm>
        </p:spPr>
        <p:txBody>
          <a:bodyPr/>
          <a:lstStyle/>
          <a:p>
            <a:r>
              <a:rPr lang="en-US" dirty="0">
                <a:latin typeface="Arial" panose="020B0604020202020204" pitchFamily="34" charset="0"/>
                <a:cs typeface="Arial" panose="020B0604020202020204" pitchFamily="34" charset="0"/>
              </a:rPr>
              <a:t>Bankhead-Coley Budget</a:t>
            </a:r>
          </a:p>
        </p:txBody>
      </p:sp>
      <p:graphicFrame>
        <p:nvGraphicFramePr>
          <p:cNvPr id="5" name="Chart 4">
            <a:extLst>
              <a:ext uri="{FF2B5EF4-FFF2-40B4-BE49-F238E27FC236}">
                <a16:creationId xmlns:a16="http://schemas.microsoft.com/office/drawing/2014/main" id="{5707C499-4E68-467A-859D-C7280C00D1D1}"/>
              </a:ext>
            </a:extLst>
          </p:cNvPr>
          <p:cNvGraphicFramePr>
            <a:graphicFrameLocks/>
          </p:cNvGraphicFramePr>
          <p:nvPr>
            <p:extLst>
              <p:ext uri="{D42A27DB-BD31-4B8C-83A1-F6EECF244321}">
                <p14:modId xmlns:p14="http://schemas.microsoft.com/office/powerpoint/2010/main" val="3418232523"/>
              </p:ext>
            </p:extLst>
          </p:nvPr>
        </p:nvGraphicFramePr>
        <p:xfrm>
          <a:off x="835317" y="1327523"/>
          <a:ext cx="10521366" cy="49890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5341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FEB611-5BFE-DE47-B5E5-8D982567B2B7}"/>
              </a:ext>
            </a:extLst>
          </p:cNvPr>
          <p:cNvSpPr>
            <a:spLocks noGrp="1"/>
          </p:cNvSpPr>
          <p:nvPr>
            <p:ph type="title"/>
          </p:nvPr>
        </p:nvSpPr>
        <p:spPr/>
        <p:txBody>
          <a:bodyPr>
            <a:noAutofit/>
          </a:bodyPr>
          <a:lstStyle/>
          <a:p>
            <a:r>
              <a:rPr lang="en-US" dirty="0">
                <a:latin typeface="Arial" panose="020B0604020202020204" pitchFamily="34" charset="0"/>
                <a:cs typeface="Arial" panose="020B0604020202020204" pitchFamily="34" charset="0"/>
              </a:rPr>
              <a:t>James and Esther King Funding Trends</a:t>
            </a:r>
          </a:p>
        </p:txBody>
      </p:sp>
      <p:sp>
        <p:nvSpPr>
          <p:cNvPr id="6" name="TextBox 5">
            <a:extLst>
              <a:ext uri="{FF2B5EF4-FFF2-40B4-BE49-F238E27FC236}">
                <a16:creationId xmlns:a16="http://schemas.microsoft.com/office/drawing/2014/main" id="{C7B157BB-1A99-3F49-BDBF-081CA90BDF9C}"/>
              </a:ext>
            </a:extLst>
          </p:cNvPr>
          <p:cNvSpPr txBox="1"/>
          <p:nvPr/>
        </p:nvSpPr>
        <p:spPr>
          <a:xfrm>
            <a:off x="4105275" y="5782178"/>
            <a:ext cx="3981450" cy="307777"/>
          </a:xfrm>
          <a:prstGeom prst="rect">
            <a:avLst/>
          </a:prstGeom>
          <a:noFill/>
        </p:spPr>
        <p:txBody>
          <a:bodyPr wrap="square" rtlCol="0">
            <a:spAutoFit/>
          </a:bodyPr>
          <a:lstStyle/>
          <a:p>
            <a:r>
              <a:rPr lang="en-US" sz="1400" dirty="0"/>
              <a:t>Pay-If: based on if funds were available (score &lt; 3)</a:t>
            </a:r>
          </a:p>
        </p:txBody>
      </p:sp>
      <p:graphicFrame>
        <p:nvGraphicFramePr>
          <p:cNvPr id="7" name="Chart 6">
            <a:extLst>
              <a:ext uri="{FF2B5EF4-FFF2-40B4-BE49-F238E27FC236}">
                <a16:creationId xmlns:a16="http://schemas.microsoft.com/office/drawing/2014/main" id="{5ADA62AE-41F8-4A3B-A912-496E8BB21519}"/>
              </a:ext>
            </a:extLst>
          </p:cNvPr>
          <p:cNvGraphicFramePr>
            <a:graphicFrameLocks/>
          </p:cNvGraphicFramePr>
          <p:nvPr>
            <p:extLst>
              <p:ext uri="{D42A27DB-BD31-4B8C-83A1-F6EECF244321}">
                <p14:modId xmlns:p14="http://schemas.microsoft.com/office/powerpoint/2010/main" val="1263032554"/>
              </p:ext>
            </p:extLst>
          </p:nvPr>
        </p:nvGraphicFramePr>
        <p:xfrm>
          <a:off x="1481470" y="1350325"/>
          <a:ext cx="9229061" cy="45325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899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FEB611-5BFE-DE47-B5E5-8D982567B2B7}"/>
              </a:ext>
            </a:extLst>
          </p:cNvPr>
          <p:cNvSpPr>
            <a:spLocks noGrp="1"/>
          </p:cNvSpPr>
          <p:nvPr>
            <p:ph type="title"/>
          </p:nvPr>
        </p:nvSpPr>
        <p:spPr/>
        <p:txBody>
          <a:bodyPr>
            <a:noAutofit/>
          </a:bodyPr>
          <a:lstStyle/>
          <a:p>
            <a:r>
              <a:rPr lang="en-US" dirty="0">
                <a:latin typeface="Arial" panose="020B0604020202020204" pitchFamily="34" charset="0"/>
                <a:cs typeface="Arial" panose="020B0604020202020204" pitchFamily="34" charset="0"/>
              </a:rPr>
              <a:t>Bankhead Coley Funding Trends</a:t>
            </a:r>
          </a:p>
        </p:txBody>
      </p:sp>
      <p:sp>
        <p:nvSpPr>
          <p:cNvPr id="2" name="Rectangle 1">
            <a:extLst>
              <a:ext uri="{FF2B5EF4-FFF2-40B4-BE49-F238E27FC236}">
                <a16:creationId xmlns:a16="http://schemas.microsoft.com/office/drawing/2014/main" id="{C5312DD6-4AA5-7246-8F69-3CE994D0B1ED}"/>
              </a:ext>
            </a:extLst>
          </p:cNvPr>
          <p:cNvSpPr/>
          <p:nvPr/>
        </p:nvSpPr>
        <p:spPr>
          <a:xfrm>
            <a:off x="4156174" y="5748688"/>
            <a:ext cx="3879652" cy="307777"/>
          </a:xfrm>
          <a:prstGeom prst="rect">
            <a:avLst/>
          </a:prstGeom>
        </p:spPr>
        <p:txBody>
          <a:bodyPr wrap="none">
            <a:spAutoFit/>
          </a:bodyPr>
          <a:lstStyle/>
          <a:p>
            <a:r>
              <a:rPr lang="en-US" sz="1400" dirty="0"/>
              <a:t>Pay-If: based on if funds were available (score &lt; 3)</a:t>
            </a:r>
          </a:p>
        </p:txBody>
      </p:sp>
      <p:graphicFrame>
        <p:nvGraphicFramePr>
          <p:cNvPr id="7" name="Chart 6">
            <a:extLst>
              <a:ext uri="{FF2B5EF4-FFF2-40B4-BE49-F238E27FC236}">
                <a16:creationId xmlns:a16="http://schemas.microsoft.com/office/drawing/2014/main" id="{14D8661B-6EB7-4079-8EFE-13ED0E330150}"/>
              </a:ext>
            </a:extLst>
          </p:cNvPr>
          <p:cNvGraphicFramePr>
            <a:graphicFrameLocks/>
          </p:cNvGraphicFramePr>
          <p:nvPr>
            <p:extLst>
              <p:ext uri="{D42A27DB-BD31-4B8C-83A1-F6EECF244321}">
                <p14:modId xmlns:p14="http://schemas.microsoft.com/office/powerpoint/2010/main" val="3317814785"/>
              </p:ext>
            </p:extLst>
          </p:nvPr>
        </p:nvGraphicFramePr>
        <p:xfrm>
          <a:off x="1398182" y="1413911"/>
          <a:ext cx="9395636" cy="43132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7243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5C6D7E-16CB-4B6E-9E5E-26E4341D0474}"/>
              </a:ext>
            </a:extLst>
          </p:cNvPr>
          <p:cNvSpPr>
            <a:spLocks noGrp="1"/>
          </p:cNvSpPr>
          <p:nvPr>
            <p:ph type="title"/>
          </p:nvPr>
        </p:nvSpPr>
        <p:spPr>
          <a:xfrm>
            <a:off x="651888" y="237061"/>
            <a:ext cx="11373536" cy="1080938"/>
          </a:xfrm>
        </p:spPr>
        <p:txBody>
          <a:bodyPr>
            <a:normAutofit fontScale="90000"/>
          </a:bodyPr>
          <a:lstStyle/>
          <a:p>
            <a:r>
              <a:rPr lang="en-US" dirty="0">
                <a:latin typeface="Arial" panose="020B0604020202020204" pitchFamily="34" charset="0"/>
                <a:cs typeface="Arial" panose="020B0604020202020204" pitchFamily="34" charset="0"/>
              </a:rPr>
              <a:t>Live Like Bella Applications and Funded Projects</a:t>
            </a:r>
          </a:p>
        </p:txBody>
      </p:sp>
      <p:graphicFrame>
        <p:nvGraphicFramePr>
          <p:cNvPr id="5" name="Chart 4">
            <a:extLst>
              <a:ext uri="{FF2B5EF4-FFF2-40B4-BE49-F238E27FC236}">
                <a16:creationId xmlns:a16="http://schemas.microsoft.com/office/drawing/2014/main" id="{FD54EF21-2FDF-437A-ADCD-647A6095FCC7}"/>
              </a:ext>
            </a:extLst>
          </p:cNvPr>
          <p:cNvGraphicFramePr>
            <a:graphicFrameLocks/>
          </p:cNvGraphicFramePr>
          <p:nvPr>
            <p:extLst>
              <p:ext uri="{D42A27DB-BD31-4B8C-83A1-F6EECF244321}">
                <p14:modId xmlns:p14="http://schemas.microsoft.com/office/powerpoint/2010/main" val="453933052"/>
              </p:ext>
            </p:extLst>
          </p:nvPr>
        </p:nvGraphicFramePr>
        <p:xfrm>
          <a:off x="1189075" y="1467289"/>
          <a:ext cx="9813851" cy="46145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4807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F395A4-0435-4855-8E69-21DAE07B268B}"/>
              </a:ext>
            </a:extLst>
          </p:cNvPr>
          <p:cNvSpPr>
            <a:spLocks noGrp="1"/>
          </p:cNvSpPr>
          <p:nvPr>
            <p:ph idx="1"/>
          </p:nvPr>
        </p:nvSpPr>
        <p:spPr/>
        <p:txBody>
          <a:bodyPr/>
          <a:lstStyle/>
          <a:p>
            <a:pPr marL="457200" indent="-457200">
              <a:buFont typeface="Arial" panose="020B0604020202020204" pitchFamily="34" charset="0"/>
              <a:buChar char="•"/>
            </a:pPr>
            <a:r>
              <a:rPr lang="en-US" dirty="0"/>
              <a:t>Level funding will continue</a:t>
            </a:r>
            <a:br>
              <a:rPr lang="en-US" dirty="0"/>
            </a:br>
            <a:endParaRPr lang="en-US" dirty="0"/>
          </a:p>
          <a:p>
            <a:pPr marL="457200" indent="-457200">
              <a:buFont typeface="Arial" panose="020B0604020202020204" pitchFamily="34" charset="0"/>
              <a:buChar char="•"/>
            </a:pPr>
            <a:r>
              <a:rPr lang="en-US" dirty="0"/>
              <a:t>The Funding Opportunity Announcements will be released around July 1</a:t>
            </a:r>
          </a:p>
          <a:p>
            <a:pPr marL="457200" indent="-457200">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93F886E5-311D-49ED-AF29-5EC27E9CCF35}"/>
              </a:ext>
            </a:extLst>
          </p:cNvPr>
          <p:cNvSpPr>
            <a:spLocks noGrp="1"/>
          </p:cNvSpPr>
          <p:nvPr>
            <p:ph type="title"/>
          </p:nvPr>
        </p:nvSpPr>
        <p:spPr/>
        <p:txBody>
          <a:bodyPr/>
          <a:lstStyle/>
          <a:p>
            <a:r>
              <a:rPr lang="en-US" dirty="0"/>
              <a:t>Funding Opportunity for FY 20-21</a:t>
            </a:r>
          </a:p>
        </p:txBody>
      </p:sp>
    </p:spTree>
    <p:extLst>
      <p:ext uri="{BB962C8B-B14F-4D97-AF65-F5344CB8AC3E}">
        <p14:creationId xmlns:p14="http://schemas.microsoft.com/office/powerpoint/2010/main" val="2156813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944E26-D549-459A-9DF6-BE6A45704516}"/>
              </a:ext>
            </a:extLst>
          </p:cNvPr>
          <p:cNvSpPr>
            <a:spLocks noGrp="1"/>
          </p:cNvSpPr>
          <p:nvPr>
            <p:ph idx="1"/>
          </p:nvPr>
        </p:nvSpPr>
        <p:spPr/>
        <p:txBody>
          <a:bodyPr/>
          <a:lstStyle/>
          <a:p>
            <a:pPr marL="285115" marR="5080" lvl="0" indent="-272415">
              <a:lnSpc>
                <a:spcPct val="100000"/>
              </a:lnSpc>
              <a:spcBef>
                <a:spcPts val="95"/>
              </a:spcBef>
              <a:buClr>
                <a:srgbClr val="3891A7"/>
              </a:buClr>
              <a:buFontTx/>
              <a:buChar char="•"/>
              <a:tabLst>
                <a:tab pos="285115" algn="l"/>
                <a:tab pos="285750" algn="l"/>
              </a:tabLst>
            </a:pPr>
            <a:r>
              <a:rPr lang="en-US" spc="-5" dirty="0">
                <a:solidFill>
                  <a:prstClr val="black"/>
                </a:solidFill>
                <a:latin typeface="Arial"/>
                <a:cs typeface="Arial"/>
              </a:rPr>
              <a:t>Lawton Chiles Endowment Fund created in 1999 (Section 215.5601</a:t>
            </a:r>
            <a:r>
              <a:rPr lang="en-US" spc="25" dirty="0">
                <a:solidFill>
                  <a:prstClr val="black"/>
                </a:solidFill>
                <a:latin typeface="Arial"/>
                <a:cs typeface="Arial"/>
              </a:rPr>
              <a:t> </a:t>
            </a:r>
            <a:r>
              <a:rPr lang="en-US" spc="-70" dirty="0">
                <a:solidFill>
                  <a:prstClr val="black"/>
                </a:solidFill>
                <a:latin typeface="Arial"/>
                <a:cs typeface="Arial"/>
              </a:rPr>
              <a:t>F.S.)</a:t>
            </a:r>
            <a:endParaRPr lang="en-US" dirty="0">
              <a:solidFill>
                <a:prstClr val="black"/>
              </a:solidFill>
              <a:latin typeface="Arial"/>
              <a:cs typeface="Arial"/>
            </a:endParaRPr>
          </a:p>
          <a:p>
            <a:pPr marL="285115" marR="138430" lvl="0" indent="-272415">
              <a:lnSpc>
                <a:spcPct val="100000"/>
              </a:lnSpc>
              <a:spcBef>
                <a:spcPts val="2405"/>
              </a:spcBef>
              <a:buClr>
                <a:srgbClr val="3891A7"/>
              </a:buClr>
              <a:buFontTx/>
              <a:buChar char="•"/>
              <a:tabLst>
                <a:tab pos="285115" algn="l"/>
                <a:tab pos="285750" algn="l"/>
              </a:tabLst>
            </a:pPr>
            <a:r>
              <a:rPr lang="en-US" spc="-5" dirty="0">
                <a:solidFill>
                  <a:prstClr val="black"/>
                </a:solidFill>
                <a:latin typeface="Arial"/>
                <a:cs typeface="Arial"/>
              </a:rPr>
              <a:t>$150 million investment </a:t>
            </a:r>
            <a:r>
              <a:rPr lang="en-US" dirty="0">
                <a:solidFill>
                  <a:prstClr val="black"/>
                </a:solidFill>
                <a:latin typeface="Arial"/>
                <a:cs typeface="Arial"/>
              </a:rPr>
              <a:t>set-aside </a:t>
            </a:r>
            <a:r>
              <a:rPr lang="en-US" spc="-5" dirty="0">
                <a:solidFill>
                  <a:prstClr val="black"/>
                </a:solidFill>
                <a:latin typeface="Arial"/>
                <a:cs typeface="Arial"/>
              </a:rPr>
              <a:t>used for  research</a:t>
            </a:r>
            <a:endParaRPr lang="en-US" dirty="0">
              <a:solidFill>
                <a:prstClr val="black"/>
              </a:solidFill>
              <a:latin typeface="Arial"/>
              <a:cs typeface="Arial"/>
            </a:endParaRPr>
          </a:p>
          <a:p>
            <a:pPr marL="285115" lvl="0" indent="-272415">
              <a:lnSpc>
                <a:spcPct val="100000"/>
              </a:lnSpc>
              <a:spcBef>
                <a:spcPts val="2400"/>
              </a:spcBef>
              <a:buClr>
                <a:srgbClr val="3891A7"/>
              </a:buClr>
              <a:buFontTx/>
              <a:buChar char="•"/>
              <a:tabLst>
                <a:tab pos="285115" algn="l"/>
                <a:tab pos="285750" algn="l"/>
              </a:tabLst>
            </a:pPr>
            <a:r>
              <a:rPr lang="en-US" spc="-5" dirty="0">
                <a:solidFill>
                  <a:prstClr val="black"/>
                </a:solidFill>
                <a:latin typeface="Arial"/>
                <a:cs typeface="Arial"/>
              </a:rPr>
              <a:t>Annual proceeds support</a:t>
            </a:r>
            <a:r>
              <a:rPr lang="en-US" spc="35" dirty="0">
                <a:solidFill>
                  <a:prstClr val="black"/>
                </a:solidFill>
                <a:latin typeface="Arial"/>
                <a:cs typeface="Arial"/>
              </a:rPr>
              <a:t> </a:t>
            </a:r>
            <a:r>
              <a:rPr lang="en-US" spc="-5" dirty="0">
                <a:solidFill>
                  <a:prstClr val="black"/>
                </a:solidFill>
                <a:latin typeface="Arial"/>
                <a:cs typeface="Arial"/>
              </a:rPr>
              <a:t>research</a:t>
            </a:r>
            <a:endParaRPr lang="en-US" dirty="0">
              <a:solidFill>
                <a:prstClr val="black"/>
              </a:solidFill>
              <a:latin typeface="Arial"/>
              <a:cs typeface="Arial"/>
            </a:endParaRPr>
          </a:p>
          <a:p>
            <a:pPr marL="652145" lvl="1" indent="-272415">
              <a:lnSpc>
                <a:spcPct val="100000"/>
              </a:lnSpc>
              <a:buClr>
                <a:srgbClr val="3891A7"/>
              </a:buClr>
              <a:buFont typeface="Courier New"/>
              <a:buChar char="o"/>
              <a:tabLst>
                <a:tab pos="652780" algn="l"/>
              </a:tabLst>
            </a:pPr>
            <a:r>
              <a:rPr lang="en-US" sz="2000" i="1" spc="-5" dirty="0">
                <a:solidFill>
                  <a:prstClr val="black"/>
                </a:solidFill>
                <a:latin typeface="Arial"/>
                <a:cs typeface="Arial"/>
              </a:rPr>
              <a:t>James </a:t>
            </a:r>
            <a:r>
              <a:rPr lang="en-US" sz="2000" i="1" dirty="0">
                <a:solidFill>
                  <a:prstClr val="black"/>
                </a:solidFill>
                <a:latin typeface="Arial"/>
                <a:cs typeface="Arial"/>
              </a:rPr>
              <a:t>&amp; Esther King </a:t>
            </a:r>
            <a:r>
              <a:rPr lang="en-US" sz="2000" dirty="0">
                <a:solidFill>
                  <a:prstClr val="black"/>
                </a:solidFill>
                <a:latin typeface="Arial"/>
                <a:cs typeface="Arial"/>
              </a:rPr>
              <a:t>Biomedical Research</a:t>
            </a:r>
            <a:r>
              <a:rPr lang="en-US" sz="2000" spc="-85" dirty="0">
                <a:solidFill>
                  <a:prstClr val="black"/>
                </a:solidFill>
                <a:latin typeface="Arial"/>
                <a:cs typeface="Arial"/>
              </a:rPr>
              <a:t> </a:t>
            </a:r>
            <a:r>
              <a:rPr lang="en-US" sz="2000" dirty="0">
                <a:solidFill>
                  <a:prstClr val="black"/>
                </a:solidFill>
                <a:latin typeface="Arial"/>
                <a:cs typeface="Arial"/>
              </a:rPr>
              <a:t>Program</a:t>
            </a:r>
          </a:p>
          <a:p>
            <a:pPr marL="652145" lvl="0">
              <a:lnSpc>
                <a:spcPct val="100000"/>
              </a:lnSpc>
              <a:spcBef>
                <a:spcPts val="5"/>
              </a:spcBef>
            </a:pPr>
            <a:r>
              <a:rPr lang="en-US" sz="2000" dirty="0">
                <a:solidFill>
                  <a:prstClr val="black"/>
                </a:solidFill>
                <a:latin typeface="Arial"/>
                <a:cs typeface="Arial"/>
              </a:rPr>
              <a:t>(Section 215.5602</a:t>
            </a:r>
            <a:r>
              <a:rPr lang="en-US" sz="2000" spc="-70" dirty="0">
                <a:solidFill>
                  <a:prstClr val="black"/>
                </a:solidFill>
                <a:latin typeface="Arial"/>
                <a:cs typeface="Arial"/>
              </a:rPr>
              <a:t> </a:t>
            </a:r>
            <a:r>
              <a:rPr lang="en-US" sz="2000" spc="-45" dirty="0">
                <a:solidFill>
                  <a:prstClr val="black"/>
                </a:solidFill>
                <a:latin typeface="Arial"/>
                <a:cs typeface="Arial"/>
              </a:rPr>
              <a:t>F.S.)</a:t>
            </a:r>
            <a:endParaRPr lang="en-US" sz="2000" dirty="0">
              <a:solidFill>
                <a:prstClr val="black"/>
              </a:solidFill>
              <a:latin typeface="Arial"/>
              <a:cs typeface="Arial"/>
            </a:endParaRPr>
          </a:p>
          <a:p>
            <a:pPr marL="652145" marR="1452880" lvl="1" indent="-272415">
              <a:lnSpc>
                <a:spcPct val="100000"/>
              </a:lnSpc>
              <a:spcBef>
                <a:spcPts val="480"/>
              </a:spcBef>
              <a:buClr>
                <a:srgbClr val="3891A7"/>
              </a:buClr>
              <a:buFont typeface="Courier New"/>
              <a:buChar char="o"/>
              <a:tabLst>
                <a:tab pos="652780" algn="l"/>
              </a:tabLst>
            </a:pPr>
            <a:r>
              <a:rPr lang="en-US" sz="2000" i="1" dirty="0">
                <a:solidFill>
                  <a:prstClr val="black"/>
                </a:solidFill>
                <a:latin typeface="Arial"/>
                <a:cs typeface="Arial"/>
              </a:rPr>
              <a:t>Bankhead-Coley </a:t>
            </a:r>
            <a:r>
              <a:rPr lang="en-US" sz="2000" dirty="0">
                <a:solidFill>
                  <a:prstClr val="black"/>
                </a:solidFill>
                <a:latin typeface="Arial"/>
                <a:cs typeface="Arial"/>
              </a:rPr>
              <a:t>Cancer Research</a:t>
            </a:r>
            <a:r>
              <a:rPr lang="en-US" sz="2000" spc="-125" dirty="0">
                <a:solidFill>
                  <a:prstClr val="black"/>
                </a:solidFill>
                <a:latin typeface="Arial"/>
                <a:cs typeface="Arial"/>
              </a:rPr>
              <a:t> </a:t>
            </a:r>
            <a:r>
              <a:rPr lang="en-US" sz="2000" dirty="0">
                <a:solidFill>
                  <a:prstClr val="black"/>
                </a:solidFill>
                <a:latin typeface="Arial"/>
                <a:cs typeface="Arial"/>
              </a:rPr>
              <a:t>Program (Section 381.922</a:t>
            </a:r>
            <a:r>
              <a:rPr lang="en-US" sz="2000" spc="-65" dirty="0">
                <a:solidFill>
                  <a:prstClr val="black"/>
                </a:solidFill>
                <a:latin typeface="Arial"/>
                <a:cs typeface="Arial"/>
              </a:rPr>
              <a:t> </a:t>
            </a:r>
            <a:r>
              <a:rPr lang="en-US" sz="2000" spc="-50" dirty="0">
                <a:solidFill>
                  <a:prstClr val="black"/>
                </a:solidFill>
                <a:latin typeface="Arial"/>
                <a:cs typeface="Arial"/>
              </a:rPr>
              <a:t>F.S.)</a:t>
            </a:r>
          </a:p>
          <a:p>
            <a:endParaRPr lang="en-US" dirty="0"/>
          </a:p>
        </p:txBody>
      </p:sp>
      <p:sp>
        <p:nvSpPr>
          <p:cNvPr id="3" name="Title 2">
            <a:extLst>
              <a:ext uri="{FF2B5EF4-FFF2-40B4-BE49-F238E27FC236}">
                <a16:creationId xmlns:a16="http://schemas.microsoft.com/office/drawing/2014/main" id="{21B36EDA-E463-483A-AF63-CDA9165BEAC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Funding Background</a:t>
            </a:r>
          </a:p>
        </p:txBody>
      </p:sp>
    </p:spTree>
    <p:extLst>
      <p:ext uri="{BB962C8B-B14F-4D97-AF65-F5344CB8AC3E}">
        <p14:creationId xmlns:p14="http://schemas.microsoft.com/office/powerpoint/2010/main" val="1513031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F96C4D-2331-4376-B0AB-23104DCF80D8}"/>
              </a:ext>
            </a:extLst>
          </p:cNvPr>
          <p:cNvSpPr>
            <a:spLocks noGrp="1"/>
          </p:cNvSpPr>
          <p:nvPr>
            <p:ph idx="1"/>
          </p:nvPr>
        </p:nvSpPr>
        <p:spPr/>
        <p:txBody>
          <a:bodyPr/>
          <a:lstStyle/>
          <a:p>
            <a:pPr marL="469900" marR="866775" lvl="0" indent="-457200">
              <a:lnSpc>
                <a:spcPct val="100000"/>
              </a:lnSpc>
              <a:spcBef>
                <a:spcPts val="95"/>
              </a:spcBef>
              <a:buClr>
                <a:srgbClr val="3891A7"/>
              </a:buClr>
              <a:buFont typeface="Arial" panose="020B0604020202020204" pitchFamily="34" charset="0"/>
              <a:buChar char="•"/>
              <a:tabLst>
                <a:tab pos="286385" algn="l"/>
              </a:tabLst>
            </a:pPr>
            <a:r>
              <a:rPr lang="en-US" sz="2600" spc="-5" dirty="0">
                <a:solidFill>
                  <a:prstClr val="black"/>
                </a:solidFill>
                <a:latin typeface="Arial"/>
                <a:cs typeface="Arial"/>
              </a:rPr>
              <a:t>Priorities: research to prevent and cure cancer and tobacco-related disease</a:t>
            </a:r>
            <a:endParaRPr lang="en-US" sz="2600" dirty="0">
              <a:solidFill>
                <a:prstClr val="black"/>
              </a:solidFill>
              <a:latin typeface="Arial"/>
              <a:cs typeface="Arial"/>
            </a:endParaRPr>
          </a:p>
          <a:p>
            <a:pPr marL="469900" lvl="0" indent="-457200">
              <a:lnSpc>
                <a:spcPct val="100000"/>
              </a:lnSpc>
              <a:spcBef>
                <a:spcPts val="600"/>
              </a:spcBef>
              <a:buClr>
                <a:srgbClr val="3891A7"/>
              </a:buClr>
              <a:buFont typeface="Arial" panose="020B0604020202020204" pitchFamily="34" charset="0"/>
              <a:buChar char="•"/>
              <a:tabLst>
                <a:tab pos="286385" algn="l"/>
              </a:tabLst>
            </a:pPr>
            <a:r>
              <a:rPr lang="en-US" sz="2600" spc="-5" dirty="0">
                <a:solidFill>
                  <a:prstClr val="black"/>
                </a:solidFill>
                <a:latin typeface="Arial"/>
                <a:cs typeface="Arial"/>
              </a:rPr>
              <a:t>Goals:</a:t>
            </a:r>
            <a:endParaRPr lang="en-US" sz="2600" dirty="0">
              <a:solidFill>
                <a:prstClr val="black"/>
              </a:solidFill>
              <a:latin typeface="Arial"/>
              <a:cs typeface="Arial"/>
            </a:endParaRPr>
          </a:p>
          <a:p>
            <a:pPr marL="652780" lvl="1" indent="-273050">
              <a:lnSpc>
                <a:spcPct val="100000"/>
              </a:lnSpc>
              <a:buClr>
                <a:srgbClr val="3891A7"/>
              </a:buClr>
              <a:buFontTx/>
              <a:buChar char="•"/>
              <a:tabLst>
                <a:tab pos="652780" algn="l"/>
                <a:tab pos="653415" algn="l"/>
              </a:tabLst>
            </a:pPr>
            <a:r>
              <a:rPr lang="en-US" sz="2000" dirty="0">
                <a:solidFill>
                  <a:prstClr val="black"/>
                </a:solidFill>
                <a:latin typeface="Arial"/>
                <a:cs typeface="Arial"/>
              </a:rPr>
              <a:t>Improve the health of </a:t>
            </a:r>
            <a:r>
              <a:rPr lang="en-US" sz="2000" spc="-5" dirty="0">
                <a:solidFill>
                  <a:prstClr val="black"/>
                </a:solidFill>
                <a:latin typeface="Arial"/>
                <a:cs typeface="Arial"/>
              </a:rPr>
              <a:t>Florida’s</a:t>
            </a:r>
            <a:r>
              <a:rPr lang="en-US" sz="2000" spc="-105" dirty="0">
                <a:solidFill>
                  <a:prstClr val="black"/>
                </a:solidFill>
                <a:latin typeface="Arial"/>
                <a:cs typeface="Arial"/>
              </a:rPr>
              <a:t> </a:t>
            </a:r>
            <a:r>
              <a:rPr lang="en-US" sz="2000" spc="-5" dirty="0">
                <a:solidFill>
                  <a:prstClr val="black"/>
                </a:solidFill>
                <a:latin typeface="Arial"/>
                <a:cs typeface="Arial"/>
              </a:rPr>
              <a:t>families</a:t>
            </a:r>
            <a:endParaRPr lang="en-US" sz="2000" dirty="0">
              <a:solidFill>
                <a:prstClr val="black"/>
              </a:solidFill>
              <a:latin typeface="Arial"/>
              <a:cs typeface="Arial"/>
            </a:endParaRPr>
          </a:p>
          <a:p>
            <a:pPr marL="652780" lvl="1" indent="-273050">
              <a:lnSpc>
                <a:spcPct val="100000"/>
              </a:lnSpc>
              <a:spcBef>
                <a:spcPts val="480"/>
              </a:spcBef>
              <a:buClr>
                <a:srgbClr val="3891A7"/>
              </a:buClr>
              <a:buFontTx/>
              <a:buChar char="•"/>
              <a:tabLst>
                <a:tab pos="652780" algn="l"/>
                <a:tab pos="653415" algn="l"/>
              </a:tabLst>
            </a:pPr>
            <a:r>
              <a:rPr lang="en-US" sz="2000" spc="-5" dirty="0">
                <a:solidFill>
                  <a:prstClr val="black"/>
                </a:solidFill>
                <a:latin typeface="Arial"/>
                <a:cs typeface="Arial"/>
              </a:rPr>
              <a:t>Expand </a:t>
            </a:r>
            <a:r>
              <a:rPr lang="en-US" sz="2000" dirty="0">
                <a:solidFill>
                  <a:prstClr val="black"/>
                </a:solidFill>
                <a:latin typeface="Arial"/>
                <a:cs typeface="Arial"/>
              </a:rPr>
              <a:t>the foundation of biomedical</a:t>
            </a:r>
            <a:r>
              <a:rPr lang="en-US" sz="2000" spc="-80" dirty="0">
                <a:solidFill>
                  <a:prstClr val="black"/>
                </a:solidFill>
                <a:latin typeface="Arial"/>
                <a:cs typeface="Arial"/>
              </a:rPr>
              <a:t> </a:t>
            </a:r>
            <a:r>
              <a:rPr lang="en-US" sz="2000" dirty="0">
                <a:solidFill>
                  <a:prstClr val="black"/>
                </a:solidFill>
                <a:latin typeface="Arial"/>
                <a:cs typeface="Arial"/>
              </a:rPr>
              <a:t>knowledge</a:t>
            </a:r>
          </a:p>
          <a:p>
            <a:pPr marL="652780" lvl="1" indent="-273050">
              <a:lnSpc>
                <a:spcPct val="100000"/>
              </a:lnSpc>
              <a:spcBef>
                <a:spcPts val="480"/>
              </a:spcBef>
              <a:buClr>
                <a:srgbClr val="3891A7"/>
              </a:buClr>
              <a:buFontTx/>
              <a:buChar char="•"/>
              <a:tabLst>
                <a:tab pos="652780" algn="l"/>
                <a:tab pos="653415" algn="l"/>
              </a:tabLst>
            </a:pPr>
            <a:r>
              <a:rPr lang="en-US" sz="2000" spc="-5" dirty="0">
                <a:solidFill>
                  <a:prstClr val="black"/>
                </a:solidFill>
                <a:latin typeface="Arial"/>
                <a:cs typeface="Arial"/>
              </a:rPr>
              <a:t>Improve </a:t>
            </a:r>
            <a:r>
              <a:rPr lang="en-US" sz="2000" dirty="0">
                <a:solidFill>
                  <a:prstClr val="black"/>
                </a:solidFill>
                <a:latin typeface="Arial"/>
                <a:cs typeface="Arial"/>
              </a:rPr>
              <a:t>the </a:t>
            </a:r>
            <a:r>
              <a:rPr lang="en-US" sz="2000" spc="-5" dirty="0">
                <a:solidFill>
                  <a:prstClr val="black"/>
                </a:solidFill>
                <a:latin typeface="Arial"/>
                <a:cs typeface="Arial"/>
              </a:rPr>
              <a:t>quality of </a:t>
            </a:r>
            <a:r>
              <a:rPr lang="en-US" sz="2000" dirty="0">
                <a:solidFill>
                  <a:prstClr val="black"/>
                </a:solidFill>
                <a:latin typeface="Arial"/>
                <a:cs typeface="Arial"/>
              </a:rPr>
              <a:t>the </a:t>
            </a:r>
            <a:r>
              <a:rPr lang="en-US" sz="2000" spc="-5" dirty="0">
                <a:solidFill>
                  <a:prstClr val="black"/>
                </a:solidFill>
                <a:latin typeface="Arial"/>
                <a:cs typeface="Arial"/>
              </a:rPr>
              <a:t>state’s academic health</a:t>
            </a:r>
            <a:r>
              <a:rPr lang="en-US" sz="2000" spc="-110" dirty="0">
                <a:solidFill>
                  <a:prstClr val="black"/>
                </a:solidFill>
                <a:latin typeface="Arial"/>
                <a:cs typeface="Arial"/>
              </a:rPr>
              <a:t> </a:t>
            </a:r>
            <a:r>
              <a:rPr lang="en-US" sz="2000" spc="-5" dirty="0">
                <a:solidFill>
                  <a:prstClr val="black"/>
                </a:solidFill>
                <a:latin typeface="Arial"/>
                <a:cs typeface="Arial"/>
              </a:rPr>
              <a:t>centers</a:t>
            </a:r>
            <a:endParaRPr lang="en-US" sz="2000" dirty="0">
              <a:solidFill>
                <a:prstClr val="black"/>
              </a:solidFill>
              <a:latin typeface="Arial"/>
              <a:cs typeface="Arial"/>
            </a:endParaRPr>
          </a:p>
          <a:p>
            <a:pPr marL="652780" lvl="1" indent="-273050">
              <a:lnSpc>
                <a:spcPct val="100000"/>
              </a:lnSpc>
              <a:spcBef>
                <a:spcPts val="480"/>
              </a:spcBef>
              <a:buClr>
                <a:srgbClr val="3891A7"/>
              </a:buClr>
              <a:buFontTx/>
              <a:buChar char="•"/>
              <a:tabLst>
                <a:tab pos="652780" algn="l"/>
                <a:tab pos="653415" algn="l"/>
              </a:tabLst>
            </a:pPr>
            <a:r>
              <a:rPr lang="en-US" sz="2000" dirty="0">
                <a:solidFill>
                  <a:prstClr val="black"/>
                </a:solidFill>
                <a:latin typeface="Arial"/>
                <a:cs typeface="Arial"/>
              </a:rPr>
              <a:t>Increase research</a:t>
            </a:r>
            <a:r>
              <a:rPr lang="en-US" sz="2000" spc="-110" dirty="0">
                <a:solidFill>
                  <a:prstClr val="black"/>
                </a:solidFill>
                <a:latin typeface="Arial"/>
                <a:cs typeface="Arial"/>
              </a:rPr>
              <a:t> </a:t>
            </a:r>
            <a:r>
              <a:rPr lang="en-US" sz="2000" dirty="0">
                <a:solidFill>
                  <a:prstClr val="black"/>
                </a:solidFill>
                <a:latin typeface="Arial"/>
                <a:cs typeface="Arial"/>
              </a:rPr>
              <a:t>funding</a:t>
            </a:r>
          </a:p>
          <a:p>
            <a:pPr marL="652780" marR="467359" lvl="1" indent="-273050">
              <a:lnSpc>
                <a:spcPct val="100000"/>
              </a:lnSpc>
              <a:spcBef>
                <a:spcPts val="484"/>
              </a:spcBef>
              <a:buClr>
                <a:srgbClr val="3891A7"/>
              </a:buClr>
              <a:buFontTx/>
              <a:buChar char="•"/>
              <a:tabLst>
                <a:tab pos="652780" algn="l"/>
                <a:tab pos="653415" algn="l"/>
              </a:tabLst>
            </a:pPr>
            <a:r>
              <a:rPr lang="en-US" sz="2000" dirty="0">
                <a:solidFill>
                  <a:prstClr val="black"/>
                </a:solidFill>
                <a:latin typeface="Arial"/>
                <a:cs typeface="Arial"/>
              </a:rPr>
              <a:t>Stimulate economic </a:t>
            </a:r>
            <a:r>
              <a:rPr lang="en-US" sz="2000" spc="-5" dirty="0">
                <a:solidFill>
                  <a:prstClr val="black"/>
                </a:solidFill>
                <a:latin typeface="Arial"/>
                <a:cs typeface="Arial"/>
              </a:rPr>
              <a:t>activity </a:t>
            </a:r>
            <a:r>
              <a:rPr lang="en-US" sz="2000" dirty="0">
                <a:solidFill>
                  <a:prstClr val="black"/>
                </a:solidFill>
                <a:latin typeface="Arial"/>
                <a:cs typeface="Arial"/>
              </a:rPr>
              <a:t>and through a statewide  research network, become the premier destination</a:t>
            </a:r>
            <a:r>
              <a:rPr lang="en-US" sz="2000" spc="-204" dirty="0">
                <a:solidFill>
                  <a:prstClr val="black"/>
                </a:solidFill>
                <a:latin typeface="Arial"/>
                <a:cs typeface="Arial"/>
              </a:rPr>
              <a:t> </a:t>
            </a:r>
            <a:r>
              <a:rPr lang="en-US" sz="2000" dirty="0">
                <a:solidFill>
                  <a:prstClr val="black"/>
                </a:solidFill>
                <a:latin typeface="Arial"/>
                <a:cs typeface="Arial"/>
              </a:rPr>
              <a:t>for  cancer</a:t>
            </a:r>
            <a:r>
              <a:rPr lang="en-US" sz="2000" spc="-45" dirty="0">
                <a:solidFill>
                  <a:prstClr val="black"/>
                </a:solidFill>
                <a:latin typeface="Arial"/>
                <a:cs typeface="Arial"/>
              </a:rPr>
              <a:t> </a:t>
            </a:r>
            <a:r>
              <a:rPr lang="en-US" sz="2000" dirty="0">
                <a:solidFill>
                  <a:prstClr val="black"/>
                </a:solidFill>
                <a:latin typeface="Arial"/>
                <a:cs typeface="Arial"/>
              </a:rPr>
              <a:t>care</a:t>
            </a:r>
          </a:p>
          <a:p>
            <a:endParaRPr lang="en-US" dirty="0"/>
          </a:p>
        </p:txBody>
      </p:sp>
      <p:sp>
        <p:nvSpPr>
          <p:cNvPr id="3" name="Title 2">
            <a:extLst>
              <a:ext uri="{FF2B5EF4-FFF2-40B4-BE49-F238E27FC236}">
                <a16:creationId xmlns:a16="http://schemas.microsoft.com/office/drawing/2014/main" id="{99597C49-D44C-4BB6-86CE-496AE7F0CD8C}"/>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James and Esther King Biomedical Research Program</a:t>
            </a:r>
          </a:p>
        </p:txBody>
      </p:sp>
    </p:spTree>
    <p:extLst>
      <p:ext uri="{BB962C8B-B14F-4D97-AF65-F5344CB8AC3E}">
        <p14:creationId xmlns:p14="http://schemas.microsoft.com/office/powerpoint/2010/main" val="104302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8F9C0B-BDB9-47EC-A08A-31DC8829969A}"/>
              </a:ext>
            </a:extLst>
          </p:cNvPr>
          <p:cNvSpPr>
            <a:spLocks noGrp="1"/>
          </p:cNvSpPr>
          <p:nvPr>
            <p:ph idx="1"/>
          </p:nvPr>
        </p:nvSpPr>
        <p:spPr/>
        <p:txBody>
          <a:bodyPr>
            <a:normAutofit lnSpcReduction="10000"/>
          </a:bodyPr>
          <a:lstStyle/>
          <a:p>
            <a:pPr marL="469900" marR="175895" lvl="0" indent="-457200">
              <a:lnSpc>
                <a:spcPct val="100000"/>
              </a:lnSpc>
              <a:spcBef>
                <a:spcPts val="95"/>
              </a:spcBef>
              <a:buClr>
                <a:srgbClr val="3891A7"/>
              </a:buClr>
              <a:buFont typeface="Arial" panose="020B0604020202020204" pitchFamily="34" charset="0"/>
              <a:buChar char="•"/>
              <a:tabLst>
                <a:tab pos="285750" algn="l"/>
              </a:tabLst>
            </a:pPr>
            <a:r>
              <a:rPr lang="en-US" spc="-5" dirty="0">
                <a:solidFill>
                  <a:prstClr val="black"/>
                </a:solidFill>
                <a:latin typeface="Arial"/>
                <a:cs typeface="Arial"/>
              </a:rPr>
              <a:t>Priority: research to cure cancer and improve treatment</a:t>
            </a:r>
            <a:r>
              <a:rPr lang="en-US" spc="25" dirty="0">
                <a:solidFill>
                  <a:prstClr val="black"/>
                </a:solidFill>
                <a:latin typeface="Arial"/>
                <a:cs typeface="Arial"/>
              </a:rPr>
              <a:t> </a:t>
            </a:r>
            <a:r>
              <a:rPr lang="en-US" spc="-5" dirty="0">
                <a:solidFill>
                  <a:prstClr val="black"/>
                </a:solidFill>
                <a:latin typeface="Arial"/>
                <a:cs typeface="Arial"/>
              </a:rPr>
              <a:t>options</a:t>
            </a:r>
            <a:endParaRPr lang="en-US" sz="3400" dirty="0">
              <a:solidFill>
                <a:prstClr val="black"/>
              </a:solidFill>
              <a:latin typeface="Times New Roman"/>
              <a:cs typeface="Times New Roman"/>
            </a:endParaRPr>
          </a:p>
          <a:p>
            <a:pPr marL="469900" lvl="0" indent="-457200">
              <a:lnSpc>
                <a:spcPct val="100000"/>
              </a:lnSpc>
              <a:spcBef>
                <a:spcPts val="0"/>
              </a:spcBef>
              <a:buClr>
                <a:srgbClr val="3891A7"/>
              </a:buClr>
              <a:buFont typeface="Arial" panose="020B0604020202020204" pitchFamily="34" charset="0"/>
              <a:buChar char="•"/>
              <a:tabLst>
                <a:tab pos="285750" algn="l"/>
              </a:tabLst>
            </a:pPr>
            <a:r>
              <a:rPr lang="en-US" spc="-5" dirty="0">
                <a:solidFill>
                  <a:prstClr val="black"/>
                </a:solidFill>
                <a:latin typeface="Arial"/>
                <a:cs typeface="Arial"/>
              </a:rPr>
              <a:t>Goals:</a:t>
            </a:r>
            <a:endParaRPr lang="en-US" dirty="0">
              <a:solidFill>
                <a:prstClr val="black"/>
              </a:solidFill>
              <a:latin typeface="Arial"/>
              <a:cs typeface="Arial"/>
            </a:endParaRPr>
          </a:p>
          <a:p>
            <a:pPr marL="652780" lvl="1" indent="-273050">
              <a:lnSpc>
                <a:spcPct val="100000"/>
              </a:lnSpc>
              <a:buClr>
                <a:srgbClr val="3891A7"/>
              </a:buClr>
              <a:buFontTx/>
              <a:buChar char="•"/>
              <a:tabLst>
                <a:tab pos="652780" algn="l"/>
                <a:tab pos="653415" algn="l"/>
              </a:tabLst>
            </a:pPr>
            <a:r>
              <a:rPr lang="en-US" sz="2000" dirty="0">
                <a:solidFill>
                  <a:prstClr val="black"/>
                </a:solidFill>
                <a:latin typeface="Arial"/>
                <a:cs typeface="Arial"/>
              </a:rPr>
              <a:t>Expand cancer research</a:t>
            </a:r>
            <a:r>
              <a:rPr lang="en-US" sz="2000" spc="-114" dirty="0">
                <a:solidFill>
                  <a:prstClr val="black"/>
                </a:solidFill>
                <a:latin typeface="Arial"/>
                <a:cs typeface="Arial"/>
              </a:rPr>
              <a:t> </a:t>
            </a:r>
            <a:r>
              <a:rPr lang="en-US" sz="2000" dirty="0">
                <a:solidFill>
                  <a:prstClr val="black"/>
                </a:solidFill>
                <a:latin typeface="Arial"/>
                <a:cs typeface="Arial"/>
              </a:rPr>
              <a:t>capacity</a:t>
            </a:r>
          </a:p>
          <a:p>
            <a:pPr marL="652780" marR="133350" lvl="1" indent="-273050">
              <a:lnSpc>
                <a:spcPct val="100000"/>
              </a:lnSpc>
              <a:spcBef>
                <a:spcPts val="484"/>
              </a:spcBef>
              <a:buClr>
                <a:srgbClr val="3891A7"/>
              </a:buClr>
              <a:buFontTx/>
              <a:buChar char="•"/>
              <a:tabLst>
                <a:tab pos="652780" algn="l"/>
                <a:tab pos="653415" algn="l"/>
              </a:tabLst>
            </a:pPr>
            <a:r>
              <a:rPr lang="en-US" sz="2000" dirty="0">
                <a:solidFill>
                  <a:prstClr val="black"/>
                </a:solidFill>
                <a:latin typeface="Arial"/>
                <a:cs typeface="Arial"/>
              </a:rPr>
              <a:t>Improve research and treatment through</a:t>
            </a:r>
            <a:r>
              <a:rPr lang="en-US" sz="2000" spc="-200" dirty="0">
                <a:solidFill>
                  <a:prstClr val="black"/>
                </a:solidFill>
                <a:latin typeface="Arial"/>
                <a:cs typeface="Arial"/>
              </a:rPr>
              <a:t> </a:t>
            </a:r>
            <a:r>
              <a:rPr lang="en-US" sz="2000" dirty="0">
                <a:solidFill>
                  <a:prstClr val="black"/>
                </a:solidFill>
                <a:latin typeface="Arial"/>
                <a:cs typeface="Arial"/>
              </a:rPr>
              <a:t>greater  participation in pediatric and adult clinical </a:t>
            </a:r>
            <a:r>
              <a:rPr lang="en-US" sz="2000" spc="-5" dirty="0">
                <a:solidFill>
                  <a:prstClr val="black"/>
                </a:solidFill>
                <a:latin typeface="Arial"/>
                <a:cs typeface="Arial"/>
              </a:rPr>
              <a:t>trials</a:t>
            </a:r>
            <a:r>
              <a:rPr lang="en-US" sz="2000" spc="-35" dirty="0">
                <a:solidFill>
                  <a:prstClr val="black"/>
                </a:solidFill>
                <a:latin typeface="Arial"/>
                <a:cs typeface="Arial"/>
              </a:rPr>
              <a:t> </a:t>
            </a:r>
            <a:r>
              <a:rPr lang="en-US" sz="2000" dirty="0">
                <a:solidFill>
                  <a:prstClr val="black"/>
                </a:solidFill>
                <a:latin typeface="Arial"/>
                <a:cs typeface="Arial"/>
              </a:rPr>
              <a:t>networks</a:t>
            </a:r>
          </a:p>
          <a:p>
            <a:pPr marL="652780" lvl="1" indent="-273050">
              <a:lnSpc>
                <a:spcPct val="100000"/>
              </a:lnSpc>
              <a:spcBef>
                <a:spcPts val="480"/>
              </a:spcBef>
              <a:buClr>
                <a:srgbClr val="3891A7"/>
              </a:buClr>
              <a:buFontTx/>
              <a:buChar char="•"/>
              <a:tabLst>
                <a:tab pos="652780" algn="l"/>
                <a:tab pos="653415" algn="l"/>
              </a:tabLst>
            </a:pPr>
            <a:r>
              <a:rPr lang="en-US" sz="2000" dirty="0">
                <a:solidFill>
                  <a:prstClr val="black"/>
                </a:solidFill>
                <a:latin typeface="Arial"/>
                <a:cs typeface="Arial"/>
              </a:rPr>
              <a:t>Reduce the impact of cancer on disparate</a:t>
            </a:r>
            <a:r>
              <a:rPr lang="en-US" sz="2000" spc="-195" dirty="0">
                <a:solidFill>
                  <a:prstClr val="black"/>
                </a:solidFill>
                <a:latin typeface="Arial"/>
                <a:cs typeface="Arial"/>
              </a:rPr>
              <a:t> </a:t>
            </a:r>
            <a:r>
              <a:rPr lang="en-US" sz="2000" dirty="0">
                <a:solidFill>
                  <a:prstClr val="black"/>
                </a:solidFill>
                <a:latin typeface="Arial"/>
                <a:cs typeface="Arial"/>
              </a:rPr>
              <a:t>groups</a:t>
            </a:r>
          </a:p>
          <a:p>
            <a:endParaRPr lang="en-US" dirty="0"/>
          </a:p>
          <a:p>
            <a:pPr marL="457200" indent="-457200">
              <a:buFont typeface="Arial" panose="020B0604020202020204" pitchFamily="34" charset="0"/>
              <a:buChar char="•"/>
            </a:pPr>
            <a:r>
              <a:rPr lang="en-US" dirty="0"/>
              <a:t>Live Like Bella Pediatric Cancer Research Grant Initiative is included in the Bankhead-Coley Florida Statute.  </a:t>
            </a:r>
          </a:p>
          <a:p>
            <a:pPr marL="914400" lvl="1" indent="-457200">
              <a:buFont typeface="Arial" panose="020B0604020202020204" pitchFamily="34" charset="0"/>
              <a:buChar char="•"/>
            </a:pPr>
            <a:r>
              <a:rPr lang="en-US" dirty="0"/>
              <a:t>The goal of this grant initiative is to advance research on pediatric cancer in Florida.</a:t>
            </a:r>
          </a:p>
        </p:txBody>
      </p:sp>
      <p:sp>
        <p:nvSpPr>
          <p:cNvPr id="3" name="Title 2">
            <a:extLst>
              <a:ext uri="{FF2B5EF4-FFF2-40B4-BE49-F238E27FC236}">
                <a16:creationId xmlns:a16="http://schemas.microsoft.com/office/drawing/2014/main" id="{6F251A1C-3FB3-469C-BD26-894A4FE8D4AE}"/>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Bankhead-Coley Cancer Research Program</a:t>
            </a:r>
          </a:p>
        </p:txBody>
      </p:sp>
    </p:spTree>
    <p:extLst>
      <p:ext uri="{BB962C8B-B14F-4D97-AF65-F5344CB8AC3E}">
        <p14:creationId xmlns:p14="http://schemas.microsoft.com/office/powerpoint/2010/main" val="2466259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DD721F-E2CA-4519-80EE-66C38FFDA390}"/>
              </a:ext>
            </a:extLst>
          </p:cNvPr>
          <p:cNvSpPr>
            <a:spLocks noGrp="1"/>
          </p:cNvSpPr>
          <p:nvPr>
            <p:ph idx="1"/>
          </p:nvPr>
        </p:nvSpPr>
        <p:spPr>
          <a:xfrm>
            <a:off x="680321" y="1655658"/>
            <a:ext cx="10888224" cy="4447429"/>
          </a:xfrm>
        </p:spPr>
        <p:txBody>
          <a:bodyPr>
            <a:normAutofit fontScale="92500" lnSpcReduction="20000"/>
          </a:bodyPr>
          <a:lstStyle/>
          <a:p>
            <a:r>
              <a:rPr lang="en-US" sz="2400" dirty="0">
                <a:latin typeface="Arial" panose="020B0604020202020204" pitchFamily="34" charset="0"/>
                <a:cs typeface="Arial" panose="020B0604020202020204" pitchFamily="34" charset="0"/>
              </a:rPr>
              <a:t>Direct Impact of Grant Awards: Follow-on Funding</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More than 50% reported receiving additional funding, totaling over $108 million</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Most federal awards averaged over $1.2 million</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Between 2001 and 2016, $250.92 million in grants generated $260.94 million in follow-on funding</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Every $1 in grant awards generated $1.04 in follow-on funding</a:t>
            </a:r>
          </a:p>
          <a:p>
            <a:pPr lvl="1"/>
            <a:endParaRPr lang="en-US" sz="2000" dirty="0">
              <a:latin typeface="Arial" panose="020B0604020202020204" pitchFamily="34" charset="0"/>
              <a:cs typeface="Arial" panose="020B0604020202020204" pitchFamily="34" charset="0"/>
            </a:endParaRPr>
          </a:p>
          <a:p>
            <a:pPr marL="0" lvl="1">
              <a:spcBef>
                <a:spcPts val="1000"/>
              </a:spcBef>
            </a:pPr>
            <a:r>
              <a:rPr lang="en-US" dirty="0">
                <a:latin typeface="Arial" panose="020B0604020202020204" pitchFamily="34" charset="0"/>
                <a:cs typeface="Arial" panose="020B0604020202020204" pitchFamily="34" charset="0"/>
              </a:rPr>
              <a:t>Analysis of preliminary results from re-release of the survey in FY 2018-2019 (response rate 55%)</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38% of Principal Investigators (PIs) reported that these grants assisted them in receiving tenure</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28% of the PIs recruited other out of state researchers for their grants</a:t>
            </a:r>
          </a:p>
          <a:p>
            <a:pPr marL="800100" lvl="1" indent="-342900">
              <a:buFont typeface="Arial" panose="020B0604020202020204" pitchFamily="34" charset="0"/>
              <a:buChar char="•"/>
            </a:pPr>
            <a:r>
              <a:rPr lang="en-US" sz="2100" dirty="0">
                <a:solidFill>
                  <a:prstClr val="black"/>
                </a:solidFill>
                <a:latin typeface="Arial" panose="020B0604020202020204" pitchFamily="34" charset="0"/>
                <a:cs typeface="Arial" panose="020B0604020202020204" pitchFamily="34" charset="0"/>
              </a:rPr>
              <a:t>72% of the PIs reported that a permanent position was created as a result of their state of Florida grant</a:t>
            </a:r>
          </a:p>
          <a:p>
            <a:pPr lvl="1"/>
            <a:endParaRPr lang="en-US" dirty="0">
              <a:solidFill>
                <a:prstClr val="black"/>
              </a:solidFill>
              <a:latin typeface="Arial" panose="020B0604020202020204" pitchFamily="34" charset="0"/>
              <a:cs typeface="Arial" panose="020B0604020202020204" pitchFamily="34" charset="0"/>
            </a:endParaRPr>
          </a:p>
          <a:p>
            <a:pPr marL="0" lvl="1">
              <a:spcBef>
                <a:spcPts val="1000"/>
              </a:spcBef>
            </a:pPr>
            <a:r>
              <a:rPr lang="en-US" dirty="0">
                <a:latin typeface="Arial" panose="020B0604020202020204" pitchFamily="34" charset="0"/>
                <a:cs typeface="Arial" panose="020B0604020202020204" pitchFamily="34" charset="0"/>
              </a:rPr>
              <a:t>Survey will repeated 2019-2020 fiscal year</a:t>
            </a:r>
          </a:p>
        </p:txBody>
      </p:sp>
      <p:sp>
        <p:nvSpPr>
          <p:cNvPr id="3" name="Title 2">
            <a:extLst>
              <a:ext uri="{FF2B5EF4-FFF2-40B4-BE49-F238E27FC236}">
                <a16:creationId xmlns:a16="http://schemas.microsoft.com/office/drawing/2014/main" id="{F1E6596E-8957-48AE-B042-84FB7892883B}"/>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Biomedical Research Funding Program: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Long-term Effects Survey</a:t>
            </a:r>
          </a:p>
        </p:txBody>
      </p:sp>
    </p:spTree>
    <p:extLst>
      <p:ext uri="{BB962C8B-B14F-4D97-AF65-F5344CB8AC3E}">
        <p14:creationId xmlns:p14="http://schemas.microsoft.com/office/powerpoint/2010/main" val="79368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E02419-2C04-4921-99E8-D096AF969420}"/>
              </a:ext>
            </a:extLst>
          </p:cNvPr>
          <p:cNvSpPr>
            <a:spLocks noGrp="1"/>
          </p:cNvSpPr>
          <p:nvPr>
            <p:ph idx="1"/>
          </p:nvPr>
        </p:nvSpPr>
        <p:spPr/>
        <p:txBody>
          <a:bodyPr/>
          <a:lstStyle/>
          <a:p>
            <a:r>
              <a:rPr lang="en-US" sz="4000" dirty="0">
                <a:latin typeface="Arial" panose="020B0604020202020204" pitchFamily="34" charset="0"/>
                <a:cs typeface="Arial" panose="020B0604020202020204" pitchFamily="34" charset="0"/>
              </a:rPr>
              <a:t>Innovation</a:t>
            </a:r>
            <a:endParaRPr lang="en-US" sz="3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3200" dirty="0">
                <a:latin typeface="Arial" panose="020B0604020202020204" pitchFamily="34" charset="0"/>
                <a:cs typeface="Arial" panose="020B0604020202020204" pitchFamily="34" charset="0"/>
              </a:rPr>
              <a:t>About 30% of respondents reported either filing for patents or acquiring intellectual properties</a:t>
            </a:r>
          </a:p>
          <a:p>
            <a:pPr marL="914400" lvl="1" indent="-457200">
              <a:buFont typeface="Arial" panose="020B0604020202020204" pitchFamily="34" charset="0"/>
              <a:buChar char="•"/>
            </a:pPr>
            <a:r>
              <a:rPr lang="en-US" sz="3200" dirty="0">
                <a:latin typeface="Arial" panose="020B0604020202020204" pitchFamily="34" charset="0"/>
                <a:cs typeface="Arial" panose="020B0604020202020204" pitchFamily="34" charset="0"/>
              </a:rPr>
              <a:t>About 10% of respondents reported the development of new drugs or devices</a:t>
            </a:r>
            <a:endParaRPr lang="en-US" sz="28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3200" dirty="0">
                <a:latin typeface="Arial" panose="020B0604020202020204" pitchFamily="34" charset="0"/>
                <a:cs typeface="Arial" panose="020B0604020202020204" pitchFamily="34" charset="0"/>
              </a:rPr>
              <a:t>More than 80% of respondents reported publications of grant funded research in prestigious scientific journals</a:t>
            </a:r>
          </a:p>
          <a:p>
            <a:endParaRPr lang="en-US" dirty="0"/>
          </a:p>
        </p:txBody>
      </p:sp>
      <p:sp>
        <p:nvSpPr>
          <p:cNvPr id="3" name="Title 2">
            <a:extLst>
              <a:ext uri="{FF2B5EF4-FFF2-40B4-BE49-F238E27FC236}">
                <a16:creationId xmlns:a16="http://schemas.microsoft.com/office/drawing/2014/main" id="{F0677702-3F20-4F68-A292-E24263116D67}"/>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Biomedical Research Funding Program: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Long-term Effects Survey</a:t>
            </a:r>
          </a:p>
        </p:txBody>
      </p:sp>
    </p:spTree>
    <p:extLst>
      <p:ext uri="{BB962C8B-B14F-4D97-AF65-F5344CB8AC3E}">
        <p14:creationId xmlns:p14="http://schemas.microsoft.com/office/powerpoint/2010/main" val="1402286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74501B-8997-4E18-AD80-9EE9663A1C65}"/>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James and Esther King Long-Term Outcomes</a:t>
            </a:r>
            <a:endParaRPr lang="en-US" dirty="0"/>
          </a:p>
        </p:txBody>
      </p:sp>
      <p:graphicFrame>
        <p:nvGraphicFramePr>
          <p:cNvPr id="4" name="Chart 3">
            <a:extLst>
              <a:ext uri="{FF2B5EF4-FFF2-40B4-BE49-F238E27FC236}">
                <a16:creationId xmlns:a16="http://schemas.microsoft.com/office/drawing/2014/main" id="{1200BE7D-355B-4E72-9554-A9BA2FF433CD}"/>
              </a:ext>
            </a:extLst>
          </p:cNvPr>
          <p:cNvGraphicFramePr>
            <a:graphicFrameLocks/>
          </p:cNvGraphicFramePr>
          <p:nvPr>
            <p:extLst>
              <p:ext uri="{D42A27DB-BD31-4B8C-83A1-F6EECF244321}">
                <p14:modId xmlns:p14="http://schemas.microsoft.com/office/powerpoint/2010/main" val="2877166270"/>
              </p:ext>
            </p:extLst>
          </p:nvPr>
        </p:nvGraphicFramePr>
        <p:xfrm>
          <a:off x="907312" y="1307799"/>
          <a:ext cx="10377377" cy="461453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6D4389B5-412A-46D4-AF08-F57AB75E5A8F}"/>
              </a:ext>
            </a:extLst>
          </p:cNvPr>
          <p:cNvSpPr txBox="1"/>
          <p:nvPr/>
        </p:nvSpPr>
        <p:spPr>
          <a:xfrm>
            <a:off x="3429400" y="5784110"/>
            <a:ext cx="5390065" cy="369332"/>
          </a:xfrm>
          <a:prstGeom prst="rect">
            <a:avLst/>
          </a:prstGeom>
          <a:noFill/>
        </p:spPr>
        <p:txBody>
          <a:bodyPr wrap="none" rtlCol="0">
            <a:spAutoFit/>
          </a:bodyPr>
          <a:lstStyle/>
          <a:p>
            <a:pPr marL="285750" indent="-285750">
              <a:buFont typeface="Arial" panose="020B0604020202020204" pitchFamily="34" charset="0"/>
              <a:buChar char="•"/>
            </a:pPr>
            <a:r>
              <a:rPr lang="en-US" dirty="0"/>
              <a:t>Cumulative total for grant period (active/completed)</a:t>
            </a:r>
          </a:p>
        </p:txBody>
      </p:sp>
    </p:spTree>
    <p:extLst>
      <p:ext uri="{BB962C8B-B14F-4D97-AF65-F5344CB8AC3E}">
        <p14:creationId xmlns:p14="http://schemas.microsoft.com/office/powerpoint/2010/main" val="259597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CA4890-6DD5-42AD-BEF1-075E77B7F66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Bankhead-Coley Long-Term Outcomes</a:t>
            </a:r>
            <a:endParaRPr lang="en-US" dirty="0"/>
          </a:p>
        </p:txBody>
      </p:sp>
      <p:graphicFrame>
        <p:nvGraphicFramePr>
          <p:cNvPr id="4" name="Chart 3">
            <a:extLst>
              <a:ext uri="{FF2B5EF4-FFF2-40B4-BE49-F238E27FC236}">
                <a16:creationId xmlns:a16="http://schemas.microsoft.com/office/drawing/2014/main" id="{F420F8D3-54FB-438D-8172-49B872575BBC}"/>
              </a:ext>
            </a:extLst>
          </p:cNvPr>
          <p:cNvGraphicFramePr>
            <a:graphicFrameLocks/>
          </p:cNvGraphicFramePr>
          <p:nvPr>
            <p:extLst>
              <p:ext uri="{D42A27DB-BD31-4B8C-83A1-F6EECF244321}">
                <p14:modId xmlns:p14="http://schemas.microsoft.com/office/powerpoint/2010/main" val="957727966"/>
              </p:ext>
            </p:extLst>
          </p:nvPr>
        </p:nvGraphicFramePr>
        <p:xfrm>
          <a:off x="1194391" y="1212102"/>
          <a:ext cx="9803219" cy="471022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02A2EBDD-78EA-4FD1-8C36-AA39E1A428D7}"/>
              </a:ext>
            </a:extLst>
          </p:cNvPr>
          <p:cNvSpPr txBox="1"/>
          <p:nvPr/>
        </p:nvSpPr>
        <p:spPr>
          <a:xfrm>
            <a:off x="3429400" y="5794743"/>
            <a:ext cx="5390065" cy="369332"/>
          </a:xfrm>
          <a:prstGeom prst="rect">
            <a:avLst/>
          </a:prstGeom>
          <a:noFill/>
        </p:spPr>
        <p:txBody>
          <a:bodyPr wrap="none" rtlCol="0">
            <a:spAutoFit/>
          </a:bodyPr>
          <a:lstStyle/>
          <a:p>
            <a:pPr marL="285750" indent="-285750">
              <a:buFont typeface="Arial" panose="020B0604020202020204" pitchFamily="34" charset="0"/>
              <a:buChar char="•"/>
            </a:pPr>
            <a:r>
              <a:rPr lang="en-US" dirty="0"/>
              <a:t>Cumulative total for grant period (active/completed)</a:t>
            </a:r>
          </a:p>
        </p:txBody>
      </p:sp>
    </p:spTree>
    <p:extLst>
      <p:ext uri="{BB962C8B-B14F-4D97-AF65-F5344CB8AC3E}">
        <p14:creationId xmlns:p14="http://schemas.microsoft.com/office/powerpoint/2010/main" val="622460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9F1E12-1AC5-4204-B5C2-E9AFFD5CA54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Live Like Bella Long-Term Outcomes</a:t>
            </a:r>
          </a:p>
        </p:txBody>
      </p:sp>
      <p:graphicFrame>
        <p:nvGraphicFramePr>
          <p:cNvPr id="4" name="Chart 3">
            <a:extLst>
              <a:ext uri="{FF2B5EF4-FFF2-40B4-BE49-F238E27FC236}">
                <a16:creationId xmlns:a16="http://schemas.microsoft.com/office/drawing/2014/main" id="{11A2CE62-620B-416E-9AFC-16C7A3886222}"/>
              </a:ext>
            </a:extLst>
          </p:cNvPr>
          <p:cNvGraphicFramePr>
            <a:graphicFrameLocks/>
          </p:cNvGraphicFramePr>
          <p:nvPr>
            <p:extLst>
              <p:ext uri="{D42A27DB-BD31-4B8C-83A1-F6EECF244321}">
                <p14:modId xmlns:p14="http://schemas.microsoft.com/office/powerpoint/2010/main" val="309124976"/>
              </p:ext>
            </p:extLst>
          </p:nvPr>
        </p:nvGraphicFramePr>
        <p:xfrm>
          <a:off x="2076893" y="1929810"/>
          <a:ext cx="8038214" cy="41520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684933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 Danny Armstrong BRAC Presentation 2-12-19 with new template ER edits [Read-Only]" id="{8DA16C6A-536B-4250-A0E6-314951149800}" vid="{96CBC18E-2DF9-4FEE-8440-8DC1CBFFB3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43387076687E4B90990E4A10E0A742" ma:contentTypeVersion="2" ma:contentTypeDescription="Create a new document." ma:contentTypeScope="" ma:versionID="df4e0f49c7438c16616a2cdbb27504e6">
  <xsd:schema xmlns:xsd="http://www.w3.org/2001/XMLSchema" xmlns:xs="http://www.w3.org/2001/XMLSchema" xmlns:p="http://schemas.microsoft.com/office/2006/metadata/properties" xmlns:ns3="c9fd1fb0-b9af-41c2-a7aa-9ec06a555691" targetNamespace="http://schemas.microsoft.com/office/2006/metadata/properties" ma:root="true" ma:fieldsID="2875579ae2cafea62c58c7ef87bcc472" ns3:_="">
    <xsd:import namespace="c9fd1fb0-b9af-41c2-a7aa-9ec06a5556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fd1fb0-b9af-41c2-a7aa-9ec06a5556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281C39-671A-432B-A4EA-9A7B33F018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fd1fb0-b9af-41c2-a7aa-9ec06a5556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C13811-EE18-47C3-996C-6A7A13E3A068}">
  <ds:schemaRefs>
    <ds:schemaRef ds:uri="http://schemas.microsoft.com/sharepoint/v3/contenttype/forms"/>
  </ds:schemaRefs>
</ds:datastoreItem>
</file>

<file path=customXml/itemProps3.xml><?xml version="1.0" encoding="utf-8"?>
<ds:datastoreItem xmlns:ds="http://schemas.openxmlformats.org/officeDocument/2006/customXml" ds:itemID="{F3C995A0-ACAD-441D-8677-8AB1598D9FC8}">
  <ds:schemaRefs>
    <ds:schemaRef ds:uri="http://purl.org/dc/dcmitype/"/>
    <ds:schemaRef ds:uri="http://schemas.microsoft.com/office/infopath/2007/PartnerControls"/>
    <ds:schemaRef ds:uri="c9fd1fb0-b9af-41c2-a7aa-9ec06a555691"/>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2249</TotalTime>
  <Words>752</Words>
  <Application>Microsoft Office PowerPoint</Application>
  <PresentationFormat>Widescreen</PresentationFormat>
  <Paragraphs>94</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Calibri</vt:lpstr>
      <vt:lpstr>Courier New</vt:lpstr>
      <vt:lpstr>Times New Roman</vt:lpstr>
      <vt:lpstr>Trebuchet MS</vt:lpstr>
      <vt:lpstr>1_Office Theme</vt:lpstr>
      <vt:lpstr>Biomedical Research Grants</vt:lpstr>
      <vt:lpstr>Funding Background</vt:lpstr>
      <vt:lpstr>James and Esther King Biomedical Research Program</vt:lpstr>
      <vt:lpstr>Bankhead-Coley Cancer Research Program</vt:lpstr>
      <vt:lpstr>Biomedical Research Funding Program:  Long-term Effects Survey</vt:lpstr>
      <vt:lpstr>Biomedical Research Funding Program:  Long-term Effects Survey</vt:lpstr>
      <vt:lpstr>James and Esther King Long-Term Outcomes</vt:lpstr>
      <vt:lpstr>Bankhead-Coley Long-Term Outcomes</vt:lpstr>
      <vt:lpstr>Live Like Bella Long-Term Outcomes</vt:lpstr>
      <vt:lpstr>James and Esther King Budget</vt:lpstr>
      <vt:lpstr>Bankhead-Coley Budget</vt:lpstr>
      <vt:lpstr>James and Esther King Funding Trends</vt:lpstr>
      <vt:lpstr>Bankhead Coley Funding Trends</vt:lpstr>
      <vt:lpstr>Live Like Bella Applications and Funded Projects</vt:lpstr>
      <vt:lpstr>Funding Opportunity for FY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Research Grants</dc:title>
  <dc:creator>Mathew, Teresa</dc:creator>
  <cp:lastModifiedBy>Owner</cp:lastModifiedBy>
  <cp:revision>44</cp:revision>
  <dcterms:created xsi:type="dcterms:W3CDTF">2019-09-13T14:53:18Z</dcterms:created>
  <dcterms:modified xsi:type="dcterms:W3CDTF">2020-04-16T17:11:56Z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0x0101003543387076687E4B90990E4A10E0A742</vt:lpwstr>
  </property>
</Properties>
</file>