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66" r:id="rId6"/>
    <p:sldId id="257" r:id="rId7"/>
    <p:sldId id="268" r:id="rId8"/>
    <p:sldId id="269" r:id="rId9"/>
    <p:sldId id="265" r:id="rId10"/>
    <p:sldId id="264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, Migdalia I." initials="MMI" lastIdx="1" clrIdx="0">
    <p:extLst>
      <p:ext uri="{19B8F6BF-5375-455C-9EA6-DF929625EA0E}">
        <p15:presenceInfo xmlns:p15="http://schemas.microsoft.com/office/powerpoint/2012/main" userId="S::Migdalia.Martinez@orlandohealth.com::be94dfab-c4e0-4fb1-84dd-3d2d3ef688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99ED5A-044A-4405-B65A-0ED9816403F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5C4ED64-F920-469B-B61D-0BB07199B604}">
      <dgm:prSet custT="1"/>
      <dgm:spPr/>
      <dgm:t>
        <a:bodyPr/>
        <a:lstStyle/>
        <a:p>
          <a:r>
            <a:rPr lang="en-US" sz="2000" dirty="0">
              <a:latin typeface="Georgia" panose="02040502050405020303" pitchFamily="18" charset="0"/>
            </a:rPr>
            <a:t>Create awareness &amp; education about the GFAC/COG Autopsy Initiative Programs, locally and statewide. </a:t>
          </a:r>
        </a:p>
      </dgm:t>
    </dgm:pt>
    <dgm:pt modelId="{1ED1EC4B-5E74-4D59-AE21-DDB7544DF224}" type="parTrans" cxnId="{8396287E-ABE8-4CBE-9D70-A17ED96EA735}">
      <dgm:prSet/>
      <dgm:spPr/>
      <dgm:t>
        <a:bodyPr/>
        <a:lstStyle/>
        <a:p>
          <a:endParaRPr lang="en-US"/>
        </a:p>
      </dgm:t>
    </dgm:pt>
    <dgm:pt modelId="{92894EED-4E98-4733-85F9-A75F0BA1BEEF}" type="sibTrans" cxnId="{8396287E-ABE8-4CBE-9D70-A17ED96EA735}">
      <dgm:prSet/>
      <dgm:spPr/>
      <dgm:t>
        <a:bodyPr/>
        <a:lstStyle/>
        <a:p>
          <a:endParaRPr lang="en-US"/>
        </a:p>
      </dgm:t>
    </dgm:pt>
    <dgm:pt modelId="{21589289-1A54-4227-B247-777F1B1C38B9}">
      <dgm:prSet custT="1"/>
      <dgm:spPr/>
      <dgm:t>
        <a:bodyPr/>
        <a:lstStyle/>
        <a:p>
          <a:pPr algn="ctr"/>
          <a:r>
            <a:rPr lang="en-US" sz="2000" dirty="0">
              <a:latin typeface="Georgia" panose="02040502050405020303" pitchFamily="18" charset="0"/>
            </a:rPr>
            <a:t>Create a network for advocacy and referrals to</a:t>
          </a:r>
          <a:br>
            <a:rPr lang="en-US" sz="2000" dirty="0">
              <a:latin typeface="Georgia" panose="02040502050405020303" pitchFamily="18" charset="0"/>
            </a:rPr>
          </a:br>
          <a:r>
            <a:rPr lang="en-US" sz="2000" dirty="0">
              <a:latin typeface="Georgia" panose="02040502050405020303" pitchFamily="18" charset="0"/>
            </a:rPr>
            <a:t> the Centers of Excellence </a:t>
          </a:r>
        </a:p>
      </dgm:t>
    </dgm:pt>
    <dgm:pt modelId="{033EDD60-7305-4B7C-8082-E215C2D21FE5}" type="parTrans" cxnId="{FAE6B134-2057-425E-8BD9-E99EF5B89ED8}">
      <dgm:prSet/>
      <dgm:spPr/>
      <dgm:t>
        <a:bodyPr/>
        <a:lstStyle/>
        <a:p>
          <a:endParaRPr lang="en-US"/>
        </a:p>
      </dgm:t>
    </dgm:pt>
    <dgm:pt modelId="{477C1AE6-1350-4561-9271-AF7CF1535167}" type="sibTrans" cxnId="{FAE6B134-2057-425E-8BD9-E99EF5B89ED8}">
      <dgm:prSet/>
      <dgm:spPr/>
      <dgm:t>
        <a:bodyPr/>
        <a:lstStyle/>
        <a:p>
          <a:endParaRPr lang="en-US"/>
        </a:p>
      </dgm:t>
    </dgm:pt>
    <dgm:pt modelId="{A5DAC366-91AB-4FDF-B521-A638F87B9579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>
              <a:latin typeface="Georgia" panose="02040502050405020303" pitchFamily="18" charset="0"/>
            </a:rPr>
            <a:t>Local Hospitals</a:t>
          </a:r>
        </a:p>
      </dgm:t>
    </dgm:pt>
    <dgm:pt modelId="{644DD643-99FC-445F-9484-C979B57C14FD}" type="parTrans" cxnId="{59B9A665-F2BC-4CFB-BB9B-80754FBBC030}">
      <dgm:prSet/>
      <dgm:spPr/>
      <dgm:t>
        <a:bodyPr/>
        <a:lstStyle/>
        <a:p>
          <a:endParaRPr lang="en-US"/>
        </a:p>
      </dgm:t>
    </dgm:pt>
    <dgm:pt modelId="{380B767C-4FE6-4575-81EF-14942727F874}" type="sibTrans" cxnId="{59B9A665-F2BC-4CFB-BB9B-80754FBBC030}">
      <dgm:prSet/>
      <dgm:spPr/>
      <dgm:t>
        <a:bodyPr/>
        <a:lstStyle/>
        <a:p>
          <a:endParaRPr lang="en-US"/>
        </a:p>
      </dgm:t>
    </dgm:pt>
    <dgm:pt modelId="{5F6999BA-48A7-46AA-B34B-EB1543C1620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>
              <a:latin typeface="Georgia" panose="02040502050405020303" pitchFamily="18" charset="0"/>
            </a:rPr>
            <a:t>Hospices</a:t>
          </a:r>
        </a:p>
      </dgm:t>
    </dgm:pt>
    <dgm:pt modelId="{76000B8E-3FE4-4383-AF21-C8F0DCE4584C}" type="parTrans" cxnId="{FF5A019D-95FF-41F8-A359-418AA0299891}">
      <dgm:prSet/>
      <dgm:spPr/>
      <dgm:t>
        <a:bodyPr/>
        <a:lstStyle/>
        <a:p>
          <a:endParaRPr lang="en-US"/>
        </a:p>
      </dgm:t>
    </dgm:pt>
    <dgm:pt modelId="{4FAF9A90-2E1F-4B30-8FED-3108C1205BD4}" type="sibTrans" cxnId="{FF5A019D-95FF-41F8-A359-418AA0299891}">
      <dgm:prSet/>
      <dgm:spPr/>
      <dgm:t>
        <a:bodyPr/>
        <a:lstStyle/>
        <a:p>
          <a:endParaRPr lang="en-US"/>
        </a:p>
      </dgm:t>
    </dgm:pt>
    <dgm:pt modelId="{695AB36C-1B6C-435E-8701-3095BDDDBB33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>
              <a:latin typeface="Georgia" panose="02040502050405020303" pitchFamily="18" charset="0"/>
            </a:rPr>
            <a:t>Funeral Homes</a:t>
          </a:r>
        </a:p>
      </dgm:t>
    </dgm:pt>
    <dgm:pt modelId="{0226CEF1-EFC2-4F47-B95A-C417218E8792}" type="parTrans" cxnId="{68DCB053-DA81-43FC-AE23-1FB7620A3ADC}">
      <dgm:prSet/>
      <dgm:spPr/>
      <dgm:t>
        <a:bodyPr/>
        <a:lstStyle/>
        <a:p>
          <a:endParaRPr lang="en-US"/>
        </a:p>
      </dgm:t>
    </dgm:pt>
    <dgm:pt modelId="{2CA5CC38-EED4-4E3B-803C-D640338A31EF}" type="sibTrans" cxnId="{68DCB053-DA81-43FC-AE23-1FB7620A3ADC}">
      <dgm:prSet/>
      <dgm:spPr/>
      <dgm:t>
        <a:bodyPr/>
        <a:lstStyle/>
        <a:p>
          <a:endParaRPr lang="en-US"/>
        </a:p>
      </dgm:t>
    </dgm:pt>
    <dgm:pt modelId="{E53F46C2-4F1B-48DF-90DD-F4BB7AFB2C36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>
              <a:latin typeface="Georgia" panose="02040502050405020303" pitchFamily="18" charset="0"/>
            </a:rPr>
            <a:t>Funeral Directors Association</a:t>
          </a:r>
        </a:p>
      </dgm:t>
    </dgm:pt>
    <dgm:pt modelId="{E2603ABF-5A21-4A74-98C1-33786A62005E}" type="parTrans" cxnId="{F2F860D3-2283-410D-9944-C32F9FB9D14E}">
      <dgm:prSet/>
      <dgm:spPr/>
      <dgm:t>
        <a:bodyPr/>
        <a:lstStyle/>
        <a:p>
          <a:endParaRPr lang="en-US"/>
        </a:p>
      </dgm:t>
    </dgm:pt>
    <dgm:pt modelId="{51B206DD-4D42-4006-A9E0-0316A43C478D}" type="sibTrans" cxnId="{F2F860D3-2283-410D-9944-C32F9FB9D14E}">
      <dgm:prSet/>
      <dgm:spPr/>
      <dgm:t>
        <a:bodyPr/>
        <a:lstStyle/>
        <a:p>
          <a:endParaRPr lang="en-US"/>
        </a:p>
      </dgm:t>
    </dgm:pt>
    <dgm:pt modelId="{29E6142A-4CE1-43BA-9504-7C076F265278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800" dirty="0">
              <a:latin typeface="Georgia" panose="02040502050405020303" pitchFamily="18" charset="0"/>
            </a:rPr>
            <a:t>National Association of Medical Examiners</a:t>
          </a:r>
        </a:p>
      </dgm:t>
    </dgm:pt>
    <dgm:pt modelId="{33024667-4FCD-4CDB-A50D-D2742CA26495}" type="parTrans" cxnId="{673973FE-EB0B-44C2-A432-3F95EFC3A877}">
      <dgm:prSet/>
      <dgm:spPr/>
      <dgm:t>
        <a:bodyPr/>
        <a:lstStyle/>
        <a:p>
          <a:endParaRPr lang="en-US"/>
        </a:p>
      </dgm:t>
    </dgm:pt>
    <dgm:pt modelId="{BCE94DF4-517A-48BD-94E3-E6DA088E47A9}" type="sibTrans" cxnId="{673973FE-EB0B-44C2-A432-3F95EFC3A877}">
      <dgm:prSet/>
      <dgm:spPr/>
      <dgm:t>
        <a:bodyPr/>
        <a:lstStyle/>
        <a:p>
          <a:endParaRPr lang="en-US"/>
        </a:p>
      </dgm:t>
    </dgm:pt>
    <dgm:pt modelId="{A73F01BD-4FD7-4098-9B37-E401ADF2B612}">
      <dgm:prSet/>
      <dgm:spPr/>
      <dgm:t>
        <a:bodyPr/>
        <a:lstStyle/>
        <a:p>
          <a:endParaRPr lang="en-US" sz="2500" dirty="0">
            <a:latin typeface="Georgia" panose="02040502050405020303" pitchFamily="18" charset="0"/>
          </a:endParaRPr>
        </a:p>
      </dgm:t>
    </dgm:pt>
    <dgm:pt modelId="{301EB911-BC69-43BD-9B00-0B18E8722DA9}" type="parTrans" cxnId="{53F40B0F-9EF0-4924-AAEE-0652D05D0F4C}">
      <dgm:prSet/>
      <dgm:spPr/>
      <dgm:t>
        <a:bodyPr/>
        <a:lstStyle/>
        <a:p>
          <a:endParaRPr lang="en-US"/>
        </a:p>
      </dgm:t>
    </dgm:pt>
    <dgm:pt modelId="{15B65EF6-0EFB-4555-BCE2-E78A7CF2716B}" type="sibTrans" cxnId="{53F40B0F-9EF0-4924-AAEE-0652D05D0F4C}">
      <dgm:prSet/>
      <dgm:spPr/>
      <dgm:t>
        <a:bodyPr/>
        <a:lstStyle/>
        <a:p>
          <a:endParaRPr lang="en-US"/>
        </a:p>
      </dgm:t>
    </dgm:pt>
    <dgm:pt modelId="{74BF472F-F28A-4DCA-AD39-53976D030E72}" type="pres">
      <dgm:prSet presAssocID="{A799ED5A-044A-4405-B65A-0ED9816403F0}" presName="linear" presStyleCnt="0">
        <dgm:presLayoutVars>
          <dgm:animLvl val="lvl"/>
          <dgm:resizeHandles val="exact"/>
        </dgm:presLayoutVars>
      </dgm:prSet>
      <dgm:spPr/>
    </dgm:pt>
    <dgm:pt modelId="{A7B77A5A-CDAD-4027-8105-583D36134960}" type="pres">
      <dgm:prSet presAssocID="{D5C4ED64-F920-469B-B61D-0BB07199B604}" presName="parentText" presStyleLbl="node1" presStyleIdx="0" presStyleCnt="2" custScaleY="98628" custLinFactY="-76061" custLinFactNeighborX="851" custLinFactNeighborY="-100000">
        <dgm:presLayoutVars>
          <dgm:chMax val="0"/>
          <dgm:bulletEnabled val="1"/>
        </dgm:presLayoutVars>
      </dgm:prSet>
      <dgm:spPr/>
    </dgm:pt>
    <dgm:pt modelId="{9AE107A9-3B05-4D55-B7CF-B482EA2FD0EC}" type="pres">
      <dgm:prSet presAssocID="{92894EED-4E98-4733-85F9-A75F0BA1BEEF}" presName="spacer" presStyleCnt="0"/>
      <dgm:spPr/>
    </dgm:pt>
    <dgm:pt modelId="{0C1FF417-9D31-4701-A483-77E0177E76F1}" type="pres">
      <dgm:prSet presAssocID="{21589289-1A54-4227-B247-777F1B1C38B9}" presName="parentText" presStyleLbl="node1" presStyleIdx="1" presStyleCnt="2" custScaleY="104426" custLinFactNeighborY="44607">
        <dgm:presLayoutVars>
          <dgm:chMax val="0"/>
          <dgm:bulletEnabled val="1"/>
        </dgm:presLayoutVars>
      </dgm:prSet>
      <dgm:spPr/>
    </dgm:pt>
    <dgm:pt modelId="{986A94D0-F7FD-4607-A560-BC96BA54EE9F}" type="pres">
      <dgm:prSet presAssocID="{21589289-1A54-4227-B247-777F1B1C38B9}" presName="childText" presStyleLbl="revTx" presStyleIdx="0" presStyleCnt="1" custLinFactNeighborX="-134" custLinFactNeighborY="56268">
        <dgm:presLayoutVars>
          <dgm:bulletEnabled val="1"/>
        </dgm:presLayoutVars>
      </dgm:prSet>
      <dgm:spPr/>
    </dgm:pt>
  </dgm:ptLst>
  <dgm:cxnLst>
    <dgm:cxn modelId="{91E30F0E-94C2-43F1-A429-F4B037FB0A63}" type="presOf" srcId="{A799ED5A-044A-4405-B65A-0ED9816403F0}" destId="{74BF472F-F28A-4DCA-AD39-53976D030E72}" srcOrd="0" destOrd="0" presId="urn:microsoft.com/office/officeart/2005/8/layout/vList2"/>
    <dgm:cxn modelId="{53F40B0F-9EF0-4924-AAEE-0652D05D0F4C}" srcId="{21589289-1A54-4227-B247-777F1B1C38B9}" destId="{A73F01BD-4FD7-4098-9B37-E401ADF2B612}" srcOrd="0" destOrd="0" parTransId="{301EB911-BC69-43BD-9B00-0B18E8722DA9}" sibTransId="{15B65EF6-0EFB-4555-BCE2-E78A7CF2716B}"/>
    <dgm:cxn modelId="{7358021D-7055-4A87-9AC6-4276DFB12F3C}" type="presOf" srcId="{A73F01BD-4FD7-4098-9B37-E401ADF2B612}" destId="{986A94D0-F7FD-4607-A560-BC96BA54EE9F}" srcOrd="0" destOrd="0" presId="urn:microsoft.com/office/officeart/2005/8/layout/vList2"/>
    <dgm:cxn modelId="{FAE6B134-2057-425E-8BD9-E99EF5B89ED8}" srcId="{A799ED5A-044A-4405-B65A-0ED9816403F0}" destId="{21589289-1A54-4227-B247-777F1B1C38B9}" srcOrd="1" destOrd="0" parTransId="{033EDD60-7305-4B7C-8082-E215C2D21FE5}" sibTransId="{477C1AE6-1350-4561-9271-AF7CF1535167}"/>
    <dgm:cxn modelId="{1C594E40-0672-480D-8695-91C2832F2325}" type="presOf" srcId="{29E6142A-4CE1-43BA-9504-7C076F265278}" destId="{986A94D0-F7FD-4607-A560-BC96BA54EE9F}" srcOrd="0" destOrd="5" presId="urn:microsoft.com/office/officeart/2005/8/layout/vList2"/>
    <dgm:cxn modelId="{59B9A665-F2BC-4CFB-BB9B-80754FBBC030}" srcId="{21589289-1A54-4227-B247-777F1B1C38B9}" destId="{A5DAC366-91AB-4FDF-B521-A638F87B9579}" srcOrd="1" destOrd="0" parTransId="{644DD643-99FC-445F-9484-C979B57C14FD}" sibTransId="{380B767C-4FE6-4575-81EF-14942727F874}"/>
    <dgm:cxn modelId="{68DCB053-DA81-43FC-AE23-1FB7620A3ADC}" srcId="{21589289-1A54-4227-B247-777F1B1C38B9}" destId="{695AB36C-1B6C-435E-8701-3095BDDDBB33}" srcOrd="3" destOrd="0" parTransId="{0226CEF1-EFC2-4F47-B95A-C417218E8792}" sibTransId="{2CA5CC38-EED4-4E3B-803C-D640338A31EF}"/>
    <dgm:cxn modelId="{DD090678-4C91-43D7-B926-6D6B264DADAA}" type="presOf" srcId="{E53F46C2-4F1B-48DF-90DD-F4BB7AFB2C36}" destId="{986A94D0-F7FD-4607-A560-BC96BA54EE9F}" srcOrd="0" destOrd="4" presId="urn:microsoft.com/office/officeart/2005/8/layout/vList2"/>
    <dgm:cxn modelId="{DFC6F27B-9614-456B-A5E8-265BDB1B8744}" type="presOf" srcId="{695AB36C-1B6C-435E-8701-3095BDDDBB33}" destId="{986A94D0-F7FD-4607-A560-BC96BA54EE9F}" srcOrd="0" destOrd="3" presId="urn:microsoft.com/office/officeart/2005/8/layout/vList2"/>
    <dgm:cxn modelId="{8396287E-ABE8-4CBE-9D70-A17ED96EA735}" srcId="{A799ED5A-044A-4405-B65A-0ED9816403F0}" destId="{D5C4ED64-F920-469B-B61D-0BB07199B604}" srcOrd="0" destOrd="0" parTransId="{1ED1EC4B-5E74-4D59-AE21-DDB7544DF224}" sibTransId="{92894EED-4E98-4733-85F9-A75F0BA1BEEF}"/>
    <dgm:cxn modelId="{114BD394-AA15-477B-8A32-B19543D7098A}" type="presOf" srcId="{A5DAC366-91AB-4FDF-B521-A638F87B9579}" destId="{986A94D0-F7FD-4607-A560-BC96BA54EE9F}" srcOrd="0" destOrd="1" presId="urn:microsoft.com/office/officeart/2005/8/layout/vList2"/>
    <dgm:cxn modelId="{FF5A019D-95FF-41F8-A359-418AA0299891}" srcId="{21589289-1A54-4227-B247-777F1B1C38B9}" destId="{5F6999BA-48A7-46AA-B34B-EB1543C16207}" srcOrd="2" destOrd="0" parTransId="{76000B8E-3FE4-4383-AF21-C8F0DCE4584C}" sibTransId="{4FAF9A90-2E1F-4B30-8FED-3108C1205BD4}"/>
    <dgm:cxn modelId="{F2F860D3-2283-410D-9944-C32F9FB9D14E}" srcId="{21589289-1A54-4227-B247-777F1B1C38B9}" destId="{E53F46C2-4F1B-48DF-90DD-F4BB7AFB2C36}" srcOrd="4" destOrd="0" parTransId="{E2603ABF-5A21-4A74-98C1-33786A62005E}" sibTransId="{51B206DD-4D42-4006-A9E0-0316A43C478D}"/>
    <dgm:cxn modelId="{52896DDE-98EF-49D6-A14D-93B2682E1171}" type="presOf" srcId="{D5C4ED64-F920-469B-B61D-0BB07199B604}" destId="{A7B77A5A-CDAD-4027-8105-583D36134960}" srcOrd="0" destOrd="0" presId="urn:microsoft.com/office/officeart/2005/8/layout/vList2"/>
    <dgm:cxn modelId="{CCF557E9-F0C4-457D-B858-8A30334ABACC}" type="presOf" srcId="{5F6999BA-48A7-46AA-B34B-EB1543C16207}" destId="{986A94D0-F7FD-4607-A560-BC96BA54EE9F}" srcOrd="0" destOrd="2" presId="urn:microsoft.com/office/officeart/2005/8/layout/vList2"/>
    <dgm:cxn modelId="{568131FB-E202-4B4B-978F-E8B18B6C32C7}" type="presOf" srcId="{21589289-1A54-4227-B247-777F1B1C38B9}" destId="{0C1FF417-9D31-4701-A483-77E0177E76F1}" srcOrd="0" destOrd="0" presId="urn:microsoft.com/office/officeart/2005/8/layout/vList2"/>
    <dgm:cxn modelId="{673973FE-EB0B-44C2-A432-3F95EFC3A877}" srcId="{21589289-1A54-4227-B247-777F1B1C38B9}" destId="{29E6142A-4CE1-43BA-9504-7C076F265278}" srcOrd="5" destOrd="0" parTransId="{33024667-4FCD-4CDB-A50D-D2742CA26495}" sibTransId="{BCE94DF4-517A-48BD-94E3-E6DA088E47A9}"/>
    <dgm:cxn modelId="{37833563-7174-4B94-A8ED-9CA37BD995D2}" type="presParOf" srcId="{74BF472F-F28A-4DCA-AD39-53976D030E72}" destId="{A7B77A5A-CDAD-4027-8105-583D36134960}" srcOrd="0" destOrd="0" presId="urn:microsoft.com/office/officeart/2005/8/layout/vList2"/>
    <dgm:cxn modelId="{00E1581F-60E6-4AF9-BBC9-1CC495C46B5F}" type="presParOf" srcId="{74BF472F-F28A-4DCA-AD39-53976D030E72}" destId="{9AE107A9-3B05-4D55-B7CF-B482EA2FD0EC}" srcOrd="1" destOrd="0" presId="urn:microsoft.com/office/officeart/2005/8/layout/vList2"/>
    <dgm:cxn modelId="{8F194F8C-2D5E-4215-AB70-FB523177E96E}" type="presParOf" srcId="{74BF472F-F28A-4DCA-AD39-53976D030E72}" destId="{0C1FF417-9D31-4701-A483-77E0177E76F1}" srcOrd="2" destOrd="0" presId="urn:microsoft.com/office/officeart/2005/8/layout/vList2"/>
    <dgm:cxn modelId="{17BE63E5-01A9-46C4-9B5A-38992E5BCAD6}" type="presParOf" srcId="{74BF472F-F28A-4DCA-AD39-53976D030E72}" destId="{986A94D0-F7FD-4607-A560-BC96BA54EE9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77A5A-CDAD-4027-8105-583D36134960}">
      <dsp:nvSpPr>
        <dsp:cNvPr id="0" name=""/>
        <dsp:cNvSpPr/>
      </dsp:nvSpPr>
      <dsp:spPr>
        <a:xfrm>
          <a:off x="0" y="0"/>
          <a:ext cx="6900512" cy="12001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Georgia" panose="02040502050405020303" pitchFamily="18" charset="0"/>
            </a:rPr>
            <a:t>Create awareness &amp; education about the GFAC/COG Autopsy Initiative Programs, locally and statewide. </a:t>
          </a:r>
        </a:p>
      </dsp:txBody>
      <dsp:txXfrm>
        <a:off x="58584" y="58584"/>
        <a:ext cx="6783344" cy="1082937"/>
      </dsp:txXfrm>
    </dsp:sp>
    <dsp:sp modelId="{0C1FF417-9D31-4701-A483-77E0177E76F1}">
      <dsp:nvSpPr>
        <dsp:cNvPr id="0" name=""/>
        <dsp:cNvSpPr/>
      </dsp:nvSpPr>
      <dsp:spPr>
        <a:xfrm>
          <a:off x="0" y="3184118"/>
          <a:ext cx="6900512" cy="127065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Georgia" panose="02040502050405020303" pitchFamily="18" charset="0"/>
            </a:rPr>
            <a:t>Create a network for advocacy and referrals to</a:t>
          </a:r>
          <a:br>
            <a:rPr lang="en-US" sz="2000" kern="1200" dirty="0">
              <a:latin typeface="Georgia" panose="02040502050405020303" pitchFamily="18" charset="0"/>
            </a:rPr>
          </a:br>
          <a:r>
            <a:rPr lang="en-US" sz="2000" kern="1200" dirty="0">
              <a:latin typeface="Georgia" panose="02040502050405020303" pitchFamily="18" charset="0"/>
            </a:rPr>
            <a:t> the Centers of Excellence </a:t>
          </a:r>
        </a:p>
      </dsp:txBody>
      <dsp:txXfrm>
        <a:off x="62028" y="3246146"/>
        <a:ext cx="6776456" cy="1146599"/>
      </dsp:txXfrm>
    </dsp:sp>
    <dsp:sp modelId="{986A94D0-F7FD-4607-A560-BC96BA54EE9F}">
      <dsp:nvSpPr>
        <dsp:cNvPr id="0" name=""/>
        <dsp:cNvSpPr/>
      </dsp:nvSpPr>
      <dsp:spPr>
        <a:xfrm>
          <a:off x="0" y="4314185"/>
          <a:ext cx="6900512" cy="1850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22860" rIns="128016" bIns="2286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500" kern="1200" dirty="0">
            <a:latin typeface="Georgia" panose="02040502050405020303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1800" kern="1200" dirty="0">
              <a:latin typeface="Georgia" panose="02040502050405020303" pitchFamily="18" charset="0"/>
            </a:rPr>
            <a:t>Local Hospitals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1800" kern="1200" dirty="0">
              <a:latin typeface="Georgia" panose="02040502050405020303" pitchFamily="18" charset="0"/>
            </a:rPr>
            <a:t>Hospices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1800" kern="1200" dirty="0">
              <a:latin typeface="Georgia" panose="02040502050405020303" pitchFamily="18" charset="0"/>
            </a:rPr>
            <a:t>Funeral Homes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1800" kern="1200" dirty="0">
              <a:latin typeface="Georgia" panose="02040502050405020303" pitchFamily="18" charset="0"/>
            </a:rPr>
            <a:t>Funeral Directors Association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1800" kern="1200" dirty="0">
              <a:latin typeface="Georgia" panose="02040502050405020303" pitchFamily="18" charset="0"/>
            </a:rPr>
            <a:t>National Association of Medical Examiners</a:t>
          </a:r>
        </a:p>
      </dsp:txBody>
      <dsp:txXfrm>
        <a:off x="0" y="4314185"/>
        <a:ext cx="6900512" cy="1850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30507-4D4A-4DB2-BC2B-DC6915095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2E98B-8E42-43C9-BD1A-A0C689536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3C4CF-5335-484F-9E9C-A956B4B6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3CF1B-E496-472C-BA5C-C789328F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1CEC5-8AD8-48E1-BEA1-90233E422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3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CBADD-EC75-4216-89CC-BD2408C93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98107-C31D-4F06-81E1-317A9431A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FCF5E-A42C-4460-AA08-4DD39E8C4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266A6-96CB-40B8-B8B3-777A6FB0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99926-4EE6-4741-B987-1149F6DCC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5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E8888-E0C1-4C00-89B0-4933D9EA8E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F4A98D-6D61-4676-85AD-ABC34D8FE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7D758-B4C5-47DF-A942-1B3F374C9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21AC3-F308-4B05-82C1-6E0D47D03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BAF4E-F588-4E15-AA53-5E55C4273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9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CE07-087F-495F-8D93-80D95E9C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7BBD-FBED-4508-94CF-DB8506292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6C295-6940-4964-89A7-ED8554D68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8C84-A46D-4DCB-8C16-699F4FAB6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1A4E8-8903-420C-83DF-845A4B92D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5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0F09C-B23E-44CA-8E21-73661B2FD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A98AB-E3DF-4A34-8604-4D7A4981E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568CF-680A-4F99-A946-1CB194C6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A645A-F3B7-4FF1-89B6-CA4990251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F83F8-8558-41FE-B960-823BB512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2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3F81-125E-4E0F-9557-213E116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9B6F5-AE09-419D-A5B2-C08F23CE9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EBD57-7405-4A42-B84E-9AF8DE9CF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42641-7775-454D-8DA5-541F2B0D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9282A-4D20-4D49-9BB4-B87A068C7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93EED-4AAB-4C38-95E2-E4D62822C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5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3464-F3E3-4AC3-BC94-66E9AA62D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F3B48-6B33-4AF0-ABEB-F7D503923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71BE4-FFF6-44FD-BF09-B70E0733E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80511D-98D8-43F0-9317-E3AD93BC0B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00FF29-2EDE-477A-8AC7-67A71EA3F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8FF75-62E8-4CB9-BE16-16319DE07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CCF69-A8CB-4701-8415-1E1DB5F61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5E727-80D2-4E6E-9893-AA2302AA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9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DBCF1-1076-4001-9022-471E0F379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706A8-59F2-4B11-94CE-26250E82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3FD39-0476-4C06-894A-60BF6487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58CB9-064A-437A-8778-7DDE540F8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ECF23-8567-415D-8672-50B561C6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06B274-BCE7-416B-A448-A601C3FE6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CB286-D068-4B95-AEDC-88D0C3AD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8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BCC6F-E3A1-492B-B433-2B9D79C2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23AFC-A36D-44E5-8331-3E21C9A29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1240C-5301-498C-91D7-F5263433C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6704E-22F5-49C0-AF6E-006CE23A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4B3A9-C95F-4405-A101-E3977151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5C39-7B27-438B-A4DB-8BDA4621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6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5268-33EB-442A-87A9-4E5C286D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780F48-5AD1-4B94-BF3C-7574614660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2C95A-030D-4A35-897D-18894524C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0E42F-66D9-40EA-8A6B-F5C4D890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6C2B3-1C0F-4DC4-A5B2-0BBD5D4AB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F05E4-FA4A-4B8A-BBA5-8A63B3CF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82EDCA-ADF9-4B78-8C8D-D55F06E3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D471B-B126-429C-ACF6-6308FE9D3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DE312-0C09-4EDF-B4AF-223E1AE23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FFBF-EC1F-453D-894B-BB286CACB79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9018E-561F-4DCB-ACB3-F07FC7CFE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B51DC-F3BB-42E2-9AED-9C38730D0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F372-CDD5-451E-866C-9BD3DCE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7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_AI48kt6Co?start=6&amp;feature=oembed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44DAB1-0F21-4D6B-9495-39E11D209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1289720"/>
            <a:ext cx="3857625" cy="3067050"/>
          </a:xfrm>
          <a:prstGeom prst="rect">
            <a:avLst/>
          </a:prstGeom>
        </p:spPr>
      </p:pic>
      <p:pic>
        <p:nvPicPr>
          <p:cNvPr id="15" name="Picture 1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DEAE22E-956E-45F6-8B17-C4B336AEE5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824" y="5073559"/>
            <a:ext cx="12763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8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nline Media 6" title="A Gift from a Child: Michael's Story">
            <a:hlinkClick r:id="" action="ppaction://media"/>
            <a:extLst>
              <a:ext uri="{FF2B5EF4-FFF2-40B4-BE49-F238E27FC236}">
                <a16:creationId xmlns:a16="http://schemas.microsoft.com/office/drawing/2014/main" id="{A8B26111-6FF8-483A-A7A1-EA91D9EB982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49576" y="1182819"/>
            <a:ext cx="8426835" cy="47614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AAE696-D8F6-4E4D-9A1E-BA687378F5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6" y="101600"/>
            <a:ext cx="1556701" cy="1237673"/>
          </a:xfrm>
          <a:prstGeom prst="rect">
            <a:avLst/>
          </a:prstGeom>
        </p:spPr>
      </p:pic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FE82F42-F41D-496D-9EF4-CF7F201FF8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3" y="6001251"/>
            <a:ext cx="1276350" cy="6667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5E7364-5559-41F1-AA81-EC0C5E4C11E9}"/>
              </a:ext>
            </a:extLst>
          </p:cNvPr>
          <p:cNvSpPr txBox="1"/>
          <p:nvPr/>
        </p:nvSpPr>
        <p:spPr>
          <a:xfrm>
            <a:off x="161627" y="5631919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Led by </a:t>
            </a:r>
          </a:p>
        </p:txBody>
      </p:sp>
    </p:spTree>
    <p:extLst>
      <p:ext uri="{BB962C8B-B14F-4D97-AF65-F5344CB8AC3E}">
        <p14:creationId xmlns:p14="http://schemas.microsoft.com/office/powerpoint/2010/main" val="174650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350"/>
    </mc:Choice>
    <mc:Fallback xmlns="">
      <p:transition spd="slow" advTm="3003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77A9F1-3A32-46B7-94E9-AA3A7BDD3E24}"/>
              </a:ext>
            </a:extLst>
          </p:cNvPr>
          <p:cNvSpPr/>
          <p:nvPr/>
        </p:nvSpPr>
        <p:spPr>
          <a:xfrm>
            <a:off x="1630129" y="2087025"/>
            <a:ext cx="8931741" cy="3806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The 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gift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 is given as a result of a child passing too soon from this world and the unimaginable loss family and friends endure.</a:t>
            </a:r>
          </a:p>
          <a:p>
            <a:pPr indent="-2286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Georgia" panose="02040502050405020303" pitchFamily="18" charset="0"/>
            </a:endParaRPr>
          </a:p>
          <a:p>
            <a:pPr indent="-2286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The 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gift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 provides an </a:t>
            </a:r>
            <a:r>
              <a:rPr lang="en-US" sz="20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invaluable resource for advancing research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 to improve treatments and outcomes for children who are diagnosed with brain cancer.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Georgia" panose="02040502050405020303" pitchFamily="18" charset="0"/>
            </a:endParaRPr>
          </a:p>
          <a:p>
            <a:pPr indent="-2286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After donation, families have the right to know how their child’s tissue is used.</a:t>
            </a:r>
          </a:p>
          <a:p>
            <a:pPr lvl="2" indent="-2286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rPr>
              <a:t>Families are kept informed by the researchers</a:t>
            </a:r>
            <a:b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F6FDBF-1F4F-4400-A600-5DB2AE5A1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6" y="101600"/>
            <a:ext cx="1556701" cy="1237673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4F1EACD-0143-458A-BFD8-18F1823BD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3" y="6001251"/>
            <a:ext cx="1276350" cy="6667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24A83F-9569-4451-9BF2-9EAA0F4EB381}"/>
              </a:ext>
            </a:extLst>
          </p:cNvPr>
          <p:cNvSpPr txBox="1"/>
          <p:nvPr/>
        </p:nvSpPr>
        <p:spPr>
          <a:xfrm>
            <a:off x="161627" y="5631919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Led by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A12EC8-ABF4-46B7-9115-EFC8B969B66A}"/>
              </a:ext>
            </a:extLst>
          </p:cNvPr>
          <p:cNvSpPr/>
          <p:nvPr/>
        </p:nvSpPr>
        <p:spPr>
          <a:xfrm>
            <a:off x="3655291" y="101600"/>
            <a:ext cx="4881418" cy="14446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kern="1200" dirty="0">
              <a:latin typeface="Georgia" panose="02040502050405020303" pitchFamily="18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3000" dirty="0">
                <a:latin typeface="Georgia" panose="02040502050405020303" pitchFamily="18" charset="0"/>
                <a:ea typeface="+mj-ea"/>
                <a:cs typeface="+mj-cs"/>
              </a:rPr>
              <a:t>The gift…</a:t>
            </a:r>
            <a:endParaRPr lang="en-US" sz="3000" dirty="0">
              <a:effectLst/>
              <a:latin typeface="Georgia" panose="02040502050405020303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kern="12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2517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9A4EE3-2205-4360-8CF9-F71C24BCC996}"/>
              </a:ext>
            </a:extLst>
          </p:cNvPr>
          <p:cNvSpPr/>
          <p:nvPr/>
        </p:nvSpPr>
        <p:spPr>
          <a:xfrm>
            <a:off x="3655291" y="101600"/>
            <a:ext cx="4881418" cy="14446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b="1" kern="1200" dirty="0">
              <a:latin typeface="Georgia" panose="02040502050405020303" pitchFamily="18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b="1" dirty="0">
              <a:latin typeface="Georgia" panose="02040502050405020303" pitchFamily="18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3000" kern="1200" dirty="0">
                <a:latin typeface="Georgia" panose="02040502050405020303" pitchFamily="18" charset="0"/>
                <a:ea typeface="+mj-ea"/>
                <a:cs typeface="+mj-cs"/>
              </a:rPr>
              <a:t>CNS-based Program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b="1" dirty="0">
              <a:effectLst/>
              <a:latin typeface="Georgia" panose="02040502050405020303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3000" b="1" kern="12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15CA53-1AA0-4BEC-B790-C564AE320F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6" y="101600"/>
            <a:ext cx="1556701" cy="123767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FAA407B-CEC2-4E27-93CB-D85565349452}"/>
              </a:ext>
            </a:extLst>
          </p:cNvPr>
          <p:cNvSpPr/>
          <p:nvPr/>
        </p:nvSpPr>
        <p:spPr>
          <a:xfrm>
            <a:off x="1750072" y="1871102"/>
            <a:ext cx="8691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  <a:t>				Goals</a:t>
            </a:r>
            <a:b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</a:br>
            <a:endParaRPr lang="en-US" sz="2400" dirty="0">
              <a:solidFill>
                <a:schemeClr val="tx1">
                  <a:alpha val="80000"/>
                </a:schemeClr>
              </a:solidFill>
              <a:latin typeface="Georgia" panose="02040502050405020303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  <a:t>Allow families to donate tissue at the end of life unrestricted by their geographical location</a:t>
            </a:r>
            <a:b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</a:br>
            <a:endParaRPr lang="en-US" sz="2400" dirty="0">
              <a:solidFill>
                <a:schemeClr val="tx1">
                  <a:alpha val="80000"/>
                </a:schemeClr>
              </a:solidFill>
              <a:latin typeface="Georgia" panose="02040502050405020303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  <a:t>Effect a cultural change around post-mortem tissue donation</a:t>
            </a:r>
            <a:b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</a:br>
            <a:endParaRPr lang="en-US" sz="2400" dirty="0">
              <a:solidFill>
                <a:schemeClr val="tx1">
                  <a:alpha val="80000"/>
                </a:schemeClr>
              </a:solidFill>
              <a:latin typeface="Georgia" panose="02040502050405020303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  <a:latin typeface="Georgia" panose="02040502050405020303" pitchFamily="18" charset="0"/>
              </a:rPr>
              <a:t>Metric Reporting &amp; Data Sharing for Cancer Research 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306B430-1B0C-495C-A49F-5E45BF6849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3" y="6001251"/>
            <a:ext cx="1276350" cy="6667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807D5DD-2874-4AB2-9E0E-CD7FBFD7B401}"/>
              </a:ext>
            </a:extLst>
          </p:cNvPr>
          <p:cNvSpPr txBox="1"/>
          <p:nvPr/>
        </p:nvSpPr>
        <p:spPr>
          <a:xfrm>
            <a:off x="161627" y="5631919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Led by </a:t>
            </a:r>
          </a:p>
        </p:txBody>
      </p:sp>
    </p:spTree>
    <p:extLst>
      <p:ext uri="{BB962C8B-B14F-4D97-AF65-F5344CB8AC3E}">
        <p14:creationId xmlns:p14="http://schemas.microsoft.com/office/powerpoint/2010/main" val="161586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A6F4B-4419-4CFB-8D56-7BD9F913A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Georgia" panose="02040502050405020303" pitchFamily="18" charset="0"/>
              </a:rPr>
              <a:t>Centers of Excellence</a:t>
            </a:r>
          </a:p>
        </p:txBody>
      </p:sp>
      <p:pic>
        <p:nvPicPr>
          <p:cNvPr id="4" name="Content Placeholder 6" descr="Map&#10;&#10;Description automatically generated">
            <a:extLst>
              <a:ext uri="{FF2B5EF4-FFF2-40B4-BE49-F238E27FC236}">
                <a16:creationId xmlns:a16="http://schemas.microsoft.com/office/drawing/2014/main" id="{DDDF2786-E51A-4E62-AF38-D02F8EF8AB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836" y="1388728"/>
            <a:ext cx="6218328" cy="3467142"/>
          </a:xfrm>
        </p:spPr>
      </p:pic>
      <p:sp>
        <p:nvSpPr>
          <p:cNvPr id="5" name="Arrow: Left 4">
            <a:extLst>
              <a:ext uri="{FF2B5EF4-FFF2-40B4-BE49-F238E27FC236}">
                <a16:creationId xmlns:a16="http://schemas.microsoft.com/office/drawing/2014/main" id="{B57EB49B-99F1-4F66-912A-55D3CB3BA8E0}"/>
              </a:ext>
            </a:extLst>
          </p:cNvPr>
          <p:cNvSpPr/>
          <p:nvPr/>
        </p:nvSpPr>
        <p:spPr>
          <a:xfrm rot="20228557">
            <a:off x="8588231" y="3712489"/>
            <a:ext cx="839424" cy="405428"/>
          </a:xfrm>
          <a:prstGeom prst="leftArrow">
            <a:avLst>
              <a:gd name="adj1" fmla="val 50000"/>
              <a:gd name="adj2" fmla="val 3939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6C7CC9-95AE-4547-A7EF-9F31E4741D57}"/>
              </a:ext>
            </a:extLst>
          </p:cNvPr>
          <p:cNvSpPr/>
          <p:nvPr/>
        </p:nvSpPr>
        <p:spPr>
          <a:xfrm>
            <a:off x="2502083" y="5443091"/>
            <a:ext cx="73917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atin typeface="Georgia" panose="02040502050405020303" pitchFamily="18" charset="0"/>
              </a:rPr>
              <a:t>Centers of Excellence are regional sites for coordination, processing and storage of donated tissue.</a:t>
            </a:r>
            <a:br>
              <a:rPr lang="en-US" b="1" i="1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8FCF34-AD7F-4644-ABCC-6AB36D038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6" y="101600"/>
            <a:ext cx="1556701" cy="1237673"/>
          </a:xfrm>
          <a:prstGeom prst="rect">
            <a:avLst/>
          </a:prstGeom>
        </p:spPr>
      </p:pic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FB7CE1-DB6D-414D-89A5-D5B9180311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3" y="6001251"/>
            <a:ext cx="1276350" cy="6667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CAADE05-E5C2-4F05-AA74-F7ACF347BB23}"/>
              </a:ext>
            </a:extLst>
          </p:cNvPr>
          <p:cNvSpPr txBox="1"/>
          <p:nvPr/>
        </p:nvSpPr>
        <p:spPr>
          <a:xfrm>
            <a:off x="161627" y="5631919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Led by 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E55C06FE-495D-4027-91DA-201F211831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3439" y="3174356"/>
            <a:ext cx="2205017" cy="89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071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9" y="450221"/>
            <a:ext cx="3639311" cy="3387645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451FD-6610-4921-89B0-799752DA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02" y="446007"/>
            <a:ext cx="3806054" cy="338764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latin typeface="Georgia" panose="02040502050405020303" pitchFamily="18" charset="0"/>
              </a:rPr>
              <a:t>Regional Centers of Excellence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3362" y="446007"/>
            <a:ext cx="5841454" cy="33876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49">
            <a:extLst>
              <a:ext uri="{FF2B5EF4-FFF2-40B4-BE49-F238E27FC236}">
                <a16:creationId xmlns:a16="http://schemas.microsoft.com/office/drawing/2014/main" id="{EDCDEA64-9EF2-4E8B-8E1E-CC08D16F7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6206" y="329918"/>
            <a:ext cx="6022343" cy="3631043"/>
          </a:xfrm>
        </p:spPr>
        <p:txBody>
          <a:bodyPr anchor="ctr">
            <a:norm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Coordinate + process whole brain +spinal cord tissue donation &amp; generate preclinical models of the disease</a:t>
            </a:r>
            <a:br>
              <a:rPr lang="en-US" sz="1600" dirty="0">
                <a:latin typeface="Georgia" panose="02040502050405020303" pitchFamily="18" charset="0"/>
              </a:rPr>
            </a:b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All brain tumor types will be received</a:t>
            </a:r>
            <a:br>
              <a:rPr lang="en-US" sz="1600" dirty="0">
                <a:latin typeface="Georgia" panose="02040502050405020303" pitchFamily="18" charset="0"/>
              </a:rPr>
            </a:b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Share Specimens with CBTN Bio-Repository</a:t>
            </a:r>
            <a:br>
              <a:rPr lang="en-US" sz="1600" dirty="0">
                <a:latin typeface="Georgia" panose="02040502050405020303" pitchFamily="18" charset="0"/>
              </a:rPr>
            </a:b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Share Specimens with labs of Family’s choice (if possible)</a:t>
            </a:r>
            <a:br>
              <a:rPr lang="en-US" sz="1600" dirty="0">
                <a:latin typeface="Georgia" panose="02040502050405020303" pitchFamily="18" charset="0"/>
              </a:rPr>
            </a:b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Develop a network of satellite resources to facilitate donations within the center’s region</a:t>
            </a:r>
          </a:p>
          <a:p>
            <a:r>
              <a:rPr lang="en-US" sz="1600" dirty="0">
                <a:latin typeface="Georgia" panose="02040502050405020303" pitchFamily="18" charset="0"/>
              </a:rPr>
              <a:t>Report metrics @ www.GiftFromAChild.org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4C1ECFF-79D4-4304-8755-639B1BB1E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67273" y="446007"/>
            <a:ext cx="1438858" cy="1623110"/>
          </a:xfrm>
          <a:prstGeom prst="rect">
            <a:avLst/>
          </a:prstGeom>
          <a:solidFill>
            <a:srgbClr val="4C919A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5CC4153-3F0D-4F4C-8F12-E8FC3FA40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67273" y="2210542"/>
            <a:ext cx="1438858" cy="1623110"/>
          </a:xfrm>
          <a:prstGeom prst="rect">
            <a:avLst/>
          </a:prstGeom>
          <a:solidFill>
            <a:srgbClr val="4C919A">
              <a:alpha val="95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2F732C5-48D9-4589-AE9D-73D8F453A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005072"/>
            <a:ext cx="3639312" cy="2404872"/>
          </a:xfrm>
          <a:prstGeom prst="rect">
            <a:avLst/>
          </a:prstGeom>
          <a:solidFill>
            <a:srgbClr val="EFA121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69E6D96-94F2-43A0-8A59-EBD799B61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46" y="4167819"/>
            <a:ext cx="2612644" cy="2077214"/>
          </a:xfrm>
          <a:prstGeom prst="rect">
            <a:avLst/>
          </a:prstGeom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4332B7BA-AF3F-4310-B5AB-6BC4193FF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8902" y="4005072"/>
            <a:ext cx="3639312" cy="2404872"/>
          </a:xfrm>
          <a:prstGeom prst="rect">
            <a:avLst/>
          </a:prstGeom>
          <a:solidFill>
            <a:srgbClr val="EFA121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37F62D5-C425-4974-8755-DD177F56F6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663" y="4077050"/>
            <a:ext cx="1654673" cy="806029"/>
          </a:xfrm>
          <a:prstGeom prst="rect">
            <a:avLst/>
          </a:prstGeom>
        </p:spPr>
      </p:pic>
      <p:sp>
        <p:nvSpPr>
          <p:cNvPr id="87" name="Rectangle 86">
            <a:extLst>
              <a:ext uri="{FF2B5EF4-FFF2-40B4-BE49-F238E27FC236}">
                <a16:creationId xmlns:a16="http://schemas.microsoft.com/office/drawing/2014/main" id="{7F4ACD48-6A1E-4030-B317-B257628EA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5008" y="4005072"/>
            <a:ext cx="3639312" cy="2404872"/>
          </a:xfrm>
          <a:prstGeom prst="rect">
            <a:avLst/>
          </a:prstGeom>
          <a:solidFill>
            <a:srgbClr val="EFA121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Content Placeholder 12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61E06304-6C75-4D21-89AC-E93455F1CA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83" y="4734562"/>
            <a:ext cx="3239762" cy="820740"/>
          </a:xfrm>
          <a:prstGeom prst="rect">
            <a:avLst/>
          </a:prstGeom>
        </p:spPr>
      </p:pic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8036A4A7-A1EB-490C-AC20-AAD1E63FE6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55" y="5206426"/>
            <a:ext cx="2692366" cy="109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61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855EE-2C0A-4500-919B-9F6136FB9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80" y="680289"/>
            <a:ext cx="3418659" cy="5583148"/>
          </a:xfrm>
        </p:spPr>
        <p:txBody>
          <a:bodyPr anchor="ctr">
            <a:normAutofit/>
          </a:bodyPr>
          <a:lstStyle/>
          <a:p>
            <a:pPr algn="ctr"/>
            <a:r>
              <a:rPr lang="en-US" sz="4500" dirty="0">
                <a:latin typeface="Georgia" panose="02040502050405020303" pitchFamily="18" charset="0"/>
              </a:rPr>
              <a:t>Overall</a:t>
            </a:r>
            <a:br>
              <a:rPr lang="en-US" sz="4500" dirty="0">
                <a:latin typeface="Georgia" panose="02040502050405020303" pitchFamily="18" charset="0"/>
              </a:rPr>
            </a:br>
            <a:r>
              <a:rPr lang="en-US" sz="4500" dirty="0">
                <a:latin typeface="Georgia" panose="02040502050405020303" pitchFamily="18" charset="0"/>
              </a:rPr>
              <a:t>Aims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962C83-23DE-4CE0-BCE9-A0DE8391A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018423"/>
              </p:ext>
            </p:extLst>
          </p:nvPr>
        </p:nvGraphicFramePr>
        <p:xfrm>
          <a:off x="4950108" y="411060"/>
          <a:ext cx="6900512" cy="6451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F4C1D68-5BD7-418A-B45C-3D38B767AEA4}"/>
              </a:ext>
            </a:extLst>
          </p:cNvPr>
          <p:cNvSpPr txBox="1"/>
          <p:nvPr/>
        </p:nvSpPr>
        <p:spPr>
          <a:xfrm>
            <a:off x="4905061" y="1674674"/>
            <a:ext cx="71501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Georgia" panose="02040502050405020303" pitchFamily="18" charset="0"/>
              </a:rPr>
              <a:t>Create educational programs for residents and fellows, pediatric oncologists, social workers, child life specialists, oncology nurses/advanced practice providers</a:t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Georgia" panose="02040502050405020303" pitchFamily="18" charset="0"/>
              </a:rPr>
              <a:t>Create community and support for families surrounding the lasting value of this gift</a:t>
            </a:r>
          </a:p>
        </p:txBody>
      </p:sp>
      <p:pic>
        <p:nvPicPr>
          <p:cNvPr id="8" name="Picture 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75C6EE3B-0D0C-40D4-A0E3-1CBDB215FC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5" y="5283200"/>
            <a:ext cx="3193920" cy="49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35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0EF85-E437-4B3D-BBFC-9027AB3B7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096" y="2022455"/>
            <a:ext cx="4718103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Thank you!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r>
              <a:rPr lang="en-US" sz="3100" dirty="0">
                <a:latin typeface="Georgia" panose="02040502050405020303" pitchFamily="18" charset="0"/>
              </a:rPr>
              <a:t>Please visit </a:t>
            </a:r>
            <a:r>
              <a:rPr lang="en-US" sz="3100" b="1" dirty="0">
                <a:latin typeface="Georgia" panose="02040502050405020303" pitchFamily="18" charset="0"/>
              </a:rPr>
              <a:t>GiftFromAChild.org  &gt;&gt;</a:t>
            </a:r>
            <a:br>
              <a:rPr lang="en-US" sz="3100" dirty="0">
                <a:latin typeface="Georgia" panose="02040502050405020303" pitchFamily="18" charset="0"/>
              </a:rPr>
            </a:br>
            <a:r>
              <a:rPr lang="en-US" sz="3100" dirty="0">
                <a:latin typeface="Georgia" panose="02040502050405020303" pitchFamily="18" charset="0"/>
              </a:rPr>
              <a:t>for more information</a:t>
            </a:r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7A93B8DC-B190-4116-91A7-25C36D5F3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1" y="5301610"/>
            <a:ext cx="1906730" cy="1515969"/>
          </a:xfrm>
          <a:prstGeom prst="rect">
            <a:avLst/>
          </a:prstGeom>
        </p:spPr>
      </p:pic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D467316-5E97-41AC-99F3-D114BC18AD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975" y="5755398"/>
            <a:ext cx="1902909" cy="994057"/>
          </a:xfrm>
          <a:prstGeom prst="rect">
            <a:avLst/>
          </a:prstGeom>
        </p:spPr>
      </p:pic>
      <p:pic>
        <p:nvPicPr>
          <p:cNvPr id="7" name="Content Placeholder 12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7207EE4A-0EDB-47C6-972D-DE7284CC2C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119" y="5996839"/>
            <a:ext cx="3239762" cy="8207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220370C-E645-4589-985F-41ECBA529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4199" y="902444"/>
            <a:ext cx="3159332" cy="3175561"/>
          </a:xfrm>
          <a:prstGeom prst="rect">
            <a:avLst/>
          </a:prstGeom>
        </p:spPr>
      </p:pic>
      <p:pic>
        <p:nvPicPr>
          <p:cNvPr id="9" name="Picture 8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A846A884-092F-4E2D-8537-8DC089BF9F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118" y="5168618"/>
            <a:ext cx="4161354" cy="64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957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08A7163DBE494DBCF5450300A69D75" ma:contentTypeVersion="7" ma:contentTypeDescription="Create a new document." ma:contentTypeScope="" ma:versionID="9c33c42733e384b148a76f81cdcd502e">
  <xsd:schema xmlns:xsd="http://www.w3.org/2001/XMLSchema" xmlns:xs="http://www.w3.org/2001/XMLSchema" xmlns:p="http://schemas.microsoft.com/office/2006/metadata/properties" xmlns:ns3="716cca87-c6bc-49fc-afcf-565e0961caef" xmlns:ns4="71803316-d6e5-49cf-91c5-b31d3b740b20" targetNamespace="http://schemas.microsoft.com/office/2006/metadata/properties" ma:root="true" ma:fieldsID="43ec09b4f67a92bbab12577a7c193295" ns3:_="" ns4:_="">
    <xsd:import namespace="716cca87-c6bc-49fc-afcf-565e0961caef"/>
    <xsd:import namespace="71803316-d6e5-49cf-91c5-b31d3b740b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cca87-c6bc-49fc-afcf-565e0961ca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03316-d6e5-49cf-91c5-b31d3b740b2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F7A683-5F20-43B8-BA1E-3DED1B4C0154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716cca87-c6bc-49fc-afcf-565e0961caef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71803316-d6e5-49cf-91c5-b31d3b740b2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C210671-A357-472A-9ECE-63BA87AD0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6cca87-c6bc-49fc-afcf-565e0961caef"/>
    <ds:schemaRef ds:uri="71803316-d6e5-49cf-91c5-b31d3b740b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E9E610-986C-467D-A1E7-50F51E4B7D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13424</TotalTime>
  <Words>314</Words>
  <Application>Microsoft Office PowerPoint</Application>
  <PresentationFormat>Widescreen</PresentationFormat>
  <Paragraphs>39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Centers of Excellence</vt:lpstr>
      <vt:lpstr>Regional Centers of Excellence</vt:lpstr>
      <vt:lpstr>Overall Aims </vt:lpstr>
      <vt:lpstr>Thank you!   Please visit GiftFromAChild.org  &gt;&gt; for 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Martinez, Migdalia I.</dc:creator>
  <cp:lastModifiedBy>Campion, Stephani</cp:lastModifiedBy>
  <cp:revision>141</cp:revision>
  <dcterms:created xsi:type="dcterms:W3CDTF">2021-03-19T13:55:10Z</dcterms:created>
  <dcterms:modified xsi:type="dcterms:W3CDTF">2022-05-10T19:31:27Z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0x0101007708A7163DBE494DBCF5450300A69D75</vt:lpwstr>
  </property>
</Properties>
</file>