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7" r:id="rId5"/>
    <p:sldId id="652" r:id="rId6"/>
    <p:sldId id="661" r:id="rId7"/>
    <p:sldId id="669" r:id="rId8"/>
    <p:sldId id="666" r:id="rId9"/>
    <p:sldId id="662" r:id="rId10"/>
    <p:sldId id="667" r:id="rId11"/>
    <p:sldId id="664" r:id="rId12"/>
    <p:sldId id="668" r:id="rId13"/>
    <p:sldId id="663" r:id="rId14"/>
    <p:sldId id="66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4E0584-AFCB-E042-A0B2-3177F9B5FE41}" v="9" dt="2022-05-19T17:31:51.7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94694"/>
  </p:normalViewPr>
  <p:slideViewPr>
    <p:cSldViewPr snapToGrid="0">
      <p:cViewPr varScale="1">
        <p:scale>
          <a:sx n="121" d="100"/>
          <a:sy n="121" d="100"/>
        </p:scale>
        <p:origin x="77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BE5E26-32B0-4D3F-B09A-853702FD1DF0}" type="datetimeFigureOut">
              <a:rPr lang="en-US" smtClean="0"/>
              <a:t>5/19/22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D9700F-0483-4B1D-A3CF-CEAFCE5405AB}" type="slidenum">
              <a:rPr lang="en-US" smtClean="0"/>
              <a:t>‹#›</a:t>
            </a:fld>
            <a:endParaRPr lang="en-US"/>
          </a:p>
        </p:txBody>
      </p:sp>
    </p:spTree>
    <p:extLst>
      <p:ext uri="{BB962C8B-B14F-4D97-AF65-F5344CB8AC3E}">
        <p14:creationId xmlns:p14="http://schemas.microsoft.com/office/powerpoint/2010/main" val="4107530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1:00 </a:t>
            </a:r>
          </a:p>
        </p:txBody>
      </p:sp>
      <p:sp>
        <p:nvSpPr>
          <p:cNvPr id="4" name="Slide Number Placeholder 3"/>
          <p:cNvSpPr>
            <a:spLocks noGrp="1"/>
          </p:cNvSpPr>
          <p:nvPr>
            <p:ph type="sldNum" sz="quarter" idx="10"/>
          </p:nvPr>
        </p:nvSpPr>
        <p:spPr/>
        <p:txBody>
          <a:bodyPr/>
          <a:lstStyle/>
          <a:p>
            <a:fld id="{6336304E-FDE3-4B4F-A3B7-EBE87F3FA5E2}" type="slidenum">
              <a:rPr lang="en-US" smtClean="0"/>
              <a:t>1</a:t>
            </a:fld>
            <a:endParaRPr lang="en-US" dirty="0"/>
          </a:p>
        </p:txBody>
      </p:sp>
    </p:spTree>
    <p:extLst>
      <p:ext uri="{BB962C8B-B14F-4D97-AF65-F5344CB8AC3E}">
        <p14:creationId xmlns:p14="http://schemas.microsoft.com/office/powerpoint/2010/main" val="2985530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0203D-CE81-458A-98DA-F9BC8D6DB7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8E1768D-6FEC-4F0B-BAFD-A1915A4576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0629800-5A65-4B63-B3B0-411B2D2C1A7A}"/>
              </a:ext>
            </a:extLst>
          </p:cNvPr>
          <p:cNvSpPr>
            <a:spLocks noGrp="1"/>
          </p:cNvSpPr>
          <p:nvPr>
            <p:ph type="dt" sz="half" idx="10"/>
          </p:nvPr>
        </p:nvSpPr>
        <p:spPr/>
        <p:txBody>
          <a:bodyPr/>
          <a:lstStyle/>
          <a:p>
            <a:fld id="{73DABD96-17B2-4A14-8F83-FCC41B49242D}" type="datetimeFigureOut">
              <a:rPr lang="en-US" smtClean="0"/>
              <a:t>5/19/22</a:t>
            </a:fld>
            <a:endParaRPr lang="en-US"/>
          </a:p>
        </p:txBody>
      </p:sp>
      <p:sp>
        <p:nvSpPr>
          <p:cNvPr id="5" name="Footer Placeholder 4">
            <a:extLst>
              <a:ext uri="{FF2B5EF4-FFF2-40B4-BE49-F238E27FC236}">
                <a16:creationId xmlns:a16="http://schemas.microsoft.com/office/drawing/2014/main" id="{84D9651E-B1FA-4573-81FB-563710F527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4DEA1C-DC7C-4983-B497-1CDA253AB921}"/>
              </a:ext>
            </a:extLst>
          </p:cNvPr>
          <p:cNvSpPr>
            <a:spLocks noGrp="1"/>
          </p:cNvSpPr>
          <p:nvPr>
            <p:ph type="sldNum" sz="quarter" idx="12"/>
          </p:nvPr>
        </p:nvSpPr>
        <p:spPr/>
        <p:txBody>
          <a:bodyPr/>
          <a:lstStyle/>
          <a:p>
            <a:fld id="{5CB4B306-1443-4B78-B964-27B92A83E978}" type="slidenum">
              <a:rPr lang="en-US" smtClean="0"/>
              <a:t>‹#›</a:t>
            </a:fld>
            <a:endParaRPr lang="en-US"/>
          </a:p>
        </p:txBody>
      </p:sp>
    </p:spTree>
    <p:extLst>
      <p:ext uri="{BB962C8B-B14F-4D97-AF65-F5344CB8AC3E}">
        <p14:creationId xmlns:p14="http://schemas.microsoft.com/office/powerpoint/2010/main" val="460520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79F28-6402-43AB-A2A0-97CD55061F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04FF17C-5B11-49A7-ADCE-6ABA5DAD8EF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54665F-AB2A-4D3F-88C7-CD14B8B9FE01}"/>
              </a:ext>
            </a:extLst>
          </p:cNvPr>
          <p:cNvSpPr>
            <a:spLocks noGrp="1"/>
          </p:cNvSpPr>
          <p:nvPr>
            <p:ph type="dt" sz="half" idx="10"/>
          </p:nvPr>
        </p:nvSpPr>
        <p:spPr/>
        <p:txBody>
          <a:bodyPr/>
          <a:lstStyle/>
          <a:p>
            <a:fld id="{73DABD96-17B2-4A14-8F83-FCC41B49242D}" type="datetimeFigureOut">
              <a:rPr lang="en-US" smtClean="0"/>
              <a:t>5/19/22</a:t>
            </a:fld>
            <a:endParaRPr lang="en-US"/>
          </a:p>
        </p:txBody>
      </p:sp>
      <p:sp>
        <p:nvSpPr>
          <p:cNvPr id="5" name="Footer Placeholder 4">
            <a:extLst>
              <a:ext uri="{FF2B5EF4-FFF2-40B4-BE49-F238E27FC236}">
                <a16:creationId xmlns:a16="http://schemas.microsoft.com/office/drawing/2014/main" id="{02202D83-0F56-4343-9246-6F4B7CF2B0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771D75-0086-4ACA-8A32-469BA5412062}"/>
              </a:ext>
            </a:extLst>
          </p:cNvPr>
          <p:cNvSpPr>
            <a:spLocks noGrp="1"/>
          </p:cNvSpPr>
          <p:nvPr>
            <p:ph type="sldNum" sz="quarter" idx="12"/>
          </p:nvPr>
        </p:nvSpPr>
        <p:spPr/>
        <p:txBody>
          <a:bodyPr/>
          <a:lstStyle/>
          <a:p>
            <a:fld id="{5CB4B306-1443-4B78-B964-27B92A83E978}" type="slidenum">
              <a:rPr lang="en-US" smtClean="0"/>
              <a:t>‹#›</a:t>
            </a:fld>
            <a:endParaRPr lang="en-US"/>
          </a:p>
        </p:txBody>
      </p:sp>
    </p:spTree>
    <p:extLst>
      <p:ext uri="{BB962C8B-B14F-4D97-AF65-F5344CB8AC3E}">
        <p14:creationId xmlns:p14="http://schemas.microsoft.com/office/powerpoint/2010/main" val="41798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50D534-DE3B-4DF4-B3C8-6CBD06E325A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36585B7-D617-4E20-A9CF-5D708B60BF6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EB4951-F183-4CEB-AC55-75AADECFFB28}"/>
              </a:ext>
            </a:extLst>
          </p:cNvPr>
          <p:cNvSpPr>
            <a:spLocks noGrp="1"/>
          </p:cNvSpPr>
          <p:nvPr>
            <p:ph type="dt" sz="half" idx="10"/>
          </p:nvPr>
        </p:nvSpPr>
        <p:spPr/>
        <p:txBody>
          <a:bodyPr/>
          <a:lstStyle/>
          <a:p>
            <a:fld id="{73DABD96-17B2-4A14-8F83-FCC41B49242D}" type="datetimeFigureOut">
              <a:rPr lang="en-US" smtClean="0"/>
              <a:t>5/19/22</a:t>
            </a:fld>
            <a:endParaRPr lang="en-US"/>
          </a:p>
        </p:txBody>
      </p:sp>
      <p:sp>
        <p:nvSpPr>
          <p:cNvPr id="5" name="Footer Placeholder 4">
            <a:extLst>
              <a:ext uri="{FF2B5EF4-FFF2-40B4-BE49-F238E27FC236}">
                <a16:creationId xmlns:a16="http://schemas.microsoft.com/office/drawing/2014/main" id="{6FDD734B-5733-4FF9-88EF-E3EF42CC0E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92E744-5D40-4D01-83EF-B2797656C5F5}"/>
              </a:ext>
            </a:extLst>
          </p:cNvPr>
          <p:cNvSpPr>
            <a:spLocks noGrp="1"/>
          </p:cNvSpPr>
          <p:nvPr>
            <p:ph type="sldNum" sz="quarter" idx="12"/>
          </p:nvPr>
        </p:nvSpPr>
        <p:spPr/>
        <p:txBody>
          <a:bodyPr/>
          <a:lstStyle/>
          <a:p>
            <a:fld id="{5CB4B306-1443-4B78-B964-27B92A83E978}" type="slidenum">
              <a:rPr lang="en-US" smtClean="0"/>
              <a:t>‹#›</a:t>
            </a:fld>
            <a:endParaRPr lang="en-US"/>
          </a:p>
        </p:txBody>
      </p:sp>
    </p:spTree>
    <p:extLst>
      <p:ext uri="{BB962C8B-B14F-4D97-AF65-F5344CB8AC3E}">
        <p14:creationId xmlns:p14="http://schemas.microsoft.com/office/powerpoint/2010/main" val="1621613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_01">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1" y="2173288"/>
            <a:ext cx="5143500" cy="2090808"/>
          </a:xfrm>
        </p:spPr>
        <p:txBody>
          <a:bodyPr anchor="b">
            <a:noAutofit/>
          </a:bodyPr>
          <a:lstStyle>
            <a:lvl1pPr algn="l">
              <a:defRPr sz="3150" b="1" cap="all" baseline="0">
                <a:solidFill>
                  <a:srgbClr val="0D1D51"/>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1" y="4279973"/>
            <a:ext cx="5143500" cy="503167"/>
          </a:xfrm>
        </p:spPr>
        <p:txBody>
          <a:bodyPr>
            <a:noAutofit/>
          </a:bodyPr>
          <a:lstStyle>
            <a:lvl1pPr marL="0" indent="0" algn="l">
              <a:buNone/>
              <a:defRPr sz="135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dirty="0"/>
              <a:t>Click to edit Master subtitle style</a:t>
            </a:r>
          </a:p>
        </p:txBody>
      </p:sp>
      <p:pic>
        <p:nvPicPr>
          <p:cNvPr id="6" name="Picture 5" descr="Icon&#10;&#10;Description automatically generated">
            <a:extLst>
              <a:ext uri="{FF2B5EF4-FFF2-40B4-BE49-F238E27FC236}">
                <a16:creationId xmlns:a16="http://schemas.microsoft.com/office/drawing/2014/main" id="{82C7DA4C-4742-4AC6-8629-EBC42AC720C5}"/>
              </a:ext>
            </a:extLst>
          </p:cNvPr>
          <p:cNvPicPr>
            <a:picLocks noChangeAspect="1"/>
          </p:cNvPicPr>
          <p:nvPr userDrawn="1"/>
        </p:nvPicPr>
        <p:blipFill>
          <a:blip r:embed="rId2">
            <a:alphaModFix amt="35000"/>
          </a:blip>
          <a:stretch>
            <a:fillRect/>
          </a:stretch>
        </p:blipFill>
        <p:spPr>
          <a:xfrm>
            <a:off x="-144086" y="642896"/>
            <a:ext cx="6868789" cy="5151592"/>
          </a:xfrm>
          <a:prstGeom prst="rect">
            <a:avLst/>
          </a:prstGeom>
        </p:spPr>
      </p:pic>
    </p:spTree>
    <p:extLst>
      <p:ext uri="{BB962C8B-B14F-4D97-AF65-F5344CB8AC3E}">
        <p14:creationId xmlns:p14="http://schemas.microsoft.com/office/powerpoint/2010/main" val="23117035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7" name="Content Placeholder 2">
            <a:extLst>
              <a:ext uri="{FF2B5EF4-FFF2-40B4-BE49-F238E27FC236}">
                <a16:creationId xmlns:a16="http://schemas.microsoft.com/office/drawing/2014/main" id="{1A1F33A2-66F7-4D85-99DD-7B00F265AC6D}"/>
              </a:ext>
            </a:extLst>
          </p:cNvPr>
          <p:cNvSpPr>
            <a:spLocks noGrp="1"/>
          </p:cNvSpPr>
          <p:nvPr>
            <p:ph idx="1"/>
          </p:nvPr>
        </p:nvSpPr>
        <p:spPr>
          <a:xfrm>
            <a:off x="515938" y="1825625"/>
            <a:ext cx="10837863"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3" name="Title 1">
            <a:extLst>
              <a:ext uri="{FF2B5EF4-FFF2-40B4-BE49-F238E27FC236}">
                <a16:creationId xmlns:a16="http://schemas.microsoft.com/office/drawing/2014/main" id="{EF788279-D710-447A-9E71-4D1344575691}"/>
              </a:ext>
            </a:extLst>
          </p:cNvPr>
          <p:cNvSpPr>
            <a:spLocks noGrp="1"/>
          </p:cNvSpPr>
          <p:nvPr>
            <p:ph type="title"/>
          </p:nvPr>
        </p:nvSpPr>
        <p:spPr>
          <a:xfrm>
            <a:off x="515939" y="246621"/>
            <a:ext cx="11150600" cy="920336"/>
          </a:xfrm>
        </p:spPr>
        <p:txBody>
          <a:bodyPr lIns="0" tIns="0" rIns="0" bIns="0" anchor="b">
            <a:noAutofit/>
          </a:bodyPr>
          <a:lstStyle>
            <a:lvl1pPr>
              <a:defRPr sz="2400" b="1" cap="all" baseline="0"/>
            </a:lvl1pPr>
          </a:lstStyle>
          <a:p>
            <a:r>
              <a:rPr lang="en-US" noProof="0" dirty="0"/>
              <a:t>Click to edit Master title style</a:t>
            </a:r>
          </a:p>
        </p:txBody>
      </p:sp>
      <p:pic>
        <p:nvPicPr>
          <p:cNvPr id="8" name="Picture 7" descr="A picture containing icon&#10;&#10;Description automatically generated">
            <a:extLst>
              <a:ext uri="{FF2B5EF4-FFF2-40B4-BE49-F238E27FC236}">
                <a16:creationId xmlns:a16="http://schemas.microsoft.com/office/drawing/2014/main" id="{BCC75F9E-66EC-4D9C-8CB5-FCB41BB7E4B7}"/>
              </a:ext>
            </a:extLst>
          </p:cNvPr>
          <p:cNvPicPr>
            <a:picLocks noChangeAspect="1"/>
          </p:cNvPicPr>
          <p:nvPr userDrawn="1"/>
        </p:nvPicPr>
        <p:blipFill>
          <a:blip r:embed="rId2"/>
          <a:stretch>
            <a:fillRect/>
          </a:stretch>
        </p:blipFill>
        <p:spPr>
          <a:xfrm>
            <a:off x="10047316" y="5220393"/>
            <a:ext cx="2005707" cy="1504280"/>
          </a:xfrm>
          <a:prstGeom prst="rect">
            <a:avLst/>
          </a:prstGeom>
        </p:spPr>
      </p:pic>
    </p:spTree>
    <p:extLst>
      <p:ext uri="{BB962C8B-B14F-4D97-AF65-F5344CB8AC3E}">
        <p14:creationId xmlns:p14="http://schemas.microsoft.com/office/powerpoint/2010/main" val="31449154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7" name="Content Placeholder 2">
            <a:extLst>
              <a:ext uri="{FF2B5EF4-FFF2-40B4-BE49-F238E27FC236}">
                <a16:creationId xmlns:a16="http://schemas.microsoft.com/office/drawing/2014/main" id="{1A1F33A2-66F7-4D85-99DD-7B00F265AC6D}"/>
              </a:ext>
            </a:extLst>
          </p:cNvPr>
          <p:cNvSpPr>
            <a:spLocks noGrp="1"/>
          </p:cNvSpPr>
          <p:nvPr>
            <p:ph idx="1"/>
          </p:nvPr>
        </p:nvSpPr>
        <p:spPr>
          <a:xfrm>
            <a:off x="515938" y="1825625"/>
            <a:ext cx="10837863"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3" name="Title 1">
            <a:extLst>
              <a:ext uri="{FF2B5EF4-FFF2-40B4-BE49-F238E27FC236}">
                <a16:creationId xmlns:a16="http://schemas.microsoft.com/office/drawing/2014/main" id="{EF788279-D710-447A-9E71-4D1344575691}"/>
              </a:ext>
            </a:extLst>
          </p:cNvPr>
          <p:cNvSpPr>
            <a:spLocks noGrp="1"/>
          </p:cNvSpPr>
          <p:nvPr>
            <p:ph type="title"/>
          </p:nvPr>
        </p:nvSpPr>
        <p:spPr>
          <a:xfrm>
            <a:off x="515939" y="246621"/>
            <a:ext cx="11150600" cy="920336"/>
          </a:xfrm>
        </p:spPr>
        <p:txBody>
          <a:bodyPr lIns="0" tIns="0" rIns="0" bIns="0" anchor="b">
            <a:noAutofit/>
          </a:bodyPr>
          <a:lstStyle>
            <a:lvl1pPr>
              <a:defRPr sz="2400" b="1" cap="all" baseline="0"/>
            </a:lvl1pPr>
          </a:lstStyle>
          <a:p>
            <a:r>
              <a:rPr lang="en-US" noProof="0" dirty="0"/>
              <a:t>Click to edit Master title style</a:t>
            </a:r>
          </a:p>
        </p:txBody>
      </p:sp>
      <p:pic>
        <p:nvPicPr>
          <p:cNvPr id="8" name="Picture 7" descr="A picture containing icon&#10;&#10;Description automatically generated">
            <a:extLst>
              <a:ext uri="{FF2B5EF4-FFF2-40B4-BE49-F238E27FC236}">
                <a16:creationId xmlns:a16="http://schemas.microsoft.com/office/drawing/2014/main" id="{BCC75F9E-66EC-4D9C-8CB5-FCB41BB7E4B7}"/>
              </a:ext>
            </a:extLst>
          </p:cNvPr>
          <p:cNvPicPr>
            <a:picLocks noChangeAspect="1"/>
          </p:cNvPicPr>
          <p:nvPr userDrawn="1"/>
        </p:nvPicPr>
        <p:blipFill>
          <a:blip r:embed="rId2"/>
          <a:stretch>
            <a:fillRect/>
          </a:stretch>
        </p:blipFill>
        <p:spPr>
          <a:xfrm>
            <a:off x="10047316" y="5220393"/>
            <a:ext cx="2005707" cy="1504280"/>
          </a:xfrm>
          <a:prstGeom prst="rect">
            <a:avLst/>
          </a:prstGeom>
        </p:spPr>
      </p:pic>
    </p:spTree>
    <p:extLst>
      <p:ext uri="{BB962C8B-B14F-4D97-AF65-F5344CB8AC3E}">
        <p14:creationId xmlns:p14="http://schemas.microsoft.com/office/powerpoint/2010/main" val="37897589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Slide_01">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1" y="2173288"/>
            <a:ext cx="5143500" cy="2090808"/>
          </a:xfrm>
        </p:spPr>
        <p:txBody>
          <a:bodyPr anchor="b">
            <a:noAutofit/>
          </a:bodyPr>
          <a:lstStyle>
            <a:lvl1pPr algn="l">
              <a:defRPr sz="3150" b="1" cap="all" baseline="0">
                <a:solidFill>
                  <a:srgbClr val="0D1D51"/>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1" y="4279973"/>
            <a:ext cx="5143500" cy="503167"/>
          </a:xfrm>
        </p:spPr>
        <p:txBody>
          <a:bodyPr>
            <a:noAutofit/>
          </a:bodyPr>
          <a:lstStyle>
            <a:lvl1pPr marL="0" indent="0" algn="l">
              <a:buNone/>
              <a:defRPr sz="135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dirty="0"/>
              <a:t>Click to edit Master subtitle style</a:t>
            </a:r>
          </a:p>
        </p:txBody>
      </p:sp>
      <p:pic>
        <p:nvPicPr>
          <p:cNvPr id="6" name="Picture 5" descr="Icon&#10;&#10;Description automatically generated">
            <a:extLst>
              <a:ext uri="{FF2B5EF4-FFF2-40B4-BE49-F238E27FC236}">
                <a16:creationId xmlns:a16="http://schemas.microsoft.com/office/drawing/2014/main" id="{82C7DA4C-4742-4AC6-8629-EBC42AC720C5}"/>
              </a:ext>
            </a:extLst>
          </p:cNvPr>
          <p:cNvPicPr>
            <a:picLocks noChangeAspect="1"/>
          </p:cNvPicPr>
          <p:nvPr userDrawn="1"/>
        </p:nvPicPr>
        <p:blipFill>
          <a:blip r:embed="rId2">
            <a:alphaModFix amt="35000"/>
          </a:blip>
          <a:stretch>
            <a:fillRect/>
          </a:stretch>
        </p:blipFill>
        <p:spPr>
          <a:xfrm>
            <a:off x="-144086" y="642896"/>
            <a:ext cx="6868789" cy="5151592"/>
          </a:xfrm>
          <a:prstGeom prst="rect">
            <a:avLst/>
          </a:prstGeom>
        </p:spPr>
      </p:pic>
    </p:spTree>
    <p:extLst>
      <p:ext uri="{BB962C8B-B14F-4D97-AF65-F5344CB8AC3E}">
        <p14:creationId xmlns:p14="http://schemas.microsoft.com/office/powerpoint/2010/main" val="3165185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5ECE-8462-486D-9549-21B42E62DD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5F392-621C-462D-9CFD-5B84FAC703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30CE5D-4931-4FC2-995D-739DBE748121}"/>
              </a:ext>
            </a:extLst>
          </p:cNvPr>
          <p:cNvSpPr>
            <a:spLocks noGrp="1"/>
          </p:cNvSpPr>
          <p:nvPr>
            <p:ph type="dt" sz="half" idx="10"/>
          </p:nvPr>
        </p:nvSpPr>
        <p:spPr/>
        <p:txBody>
          <a:bodyPr/>
          <a:lstStyle/>
          <a:p>
            <a:fld id="{73DABD96-17B2-4A14-8F83-FCC41B49242D}" type="datetimeFigureOut">
              <a:rPr lang="en-US" smtClean="0"/>
              <a:t>5/19/22</a:t>
            </a:fld>
            <a:endParaRPr lang="en-US"/>
          </a:p>
        </p:txBody>
      </p:sp>
      <p:sp>
        <p:nvSpPr>
          <p:cNvPr id="5" name="Footer Placeholder 4">
            <a:extLst>
              <a:ext uri="{FF2B5EF4-FFF2-40B4-BE49-F238E27FC236}">
                <a16:creationId xmlns:a16="http://schemas.microsoft.com/office/drawing/2014/main" id="{8D71187B-E9FC-47C0-9F10-78A572F95D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9D4B59-2D9E-420D-9E92-B247D0F4715E}"/>
              </a:ext>
            </a:extLst>
          </p:cNvPr>
          <p:cNvSpPr>
            <a:spLocks noGrp="1"/>
          </p:cNvSpPr>
          <p:nvPr>
            <p:ph type="sldNum" sz="quarter" idx="12"/>
          </p:nvPr>
        </p:nvSpPr>
        <p:spPr/>
        <p:txBody>
          <a:bodyPr/>
          <a:lstStyle/>
          <a:p>
            <a:fld id="{5CB4B306-1443-4B78-B964-27B92A83E978}" type="slidenum">
              <a:rPr lang="en-US" smtClean="0"/>
              <a:t>‹#›</a:t>
            </a:fld>
            <a:endParaRPr lang="en-US"/>
          </a:p>
        </p:txBody>
      </p:sp>
    </p:spTree>
    <p:extLst>
      <p:ext uri="{BB962C8B-B14F-4D97-AF65-F5344CB8AC3E}">
        <p14:creationId xmlns:p14="http://schemas.microsoft.com/office/powerpoint/2010/main" val="387254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2ABE5-A245-4AA6-9166-E8900726E9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4D5F5A2-369C-4247-99CA-0079B3FE3A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8B4B46A-4023-48FE-9A9E-4B7A406D0611}"/>
              </a:ext>
            </a:extLst>
          </p:cNvPr>
          <p:cNvSpPr>
            <a:spLocks noGrp="1"/>
          </p:cNvSpPr>
          <p:nvPr>
            <p:ph type="dt" sz="half" idx="10"/>
          </p:nvPr>
        </p:nvSpPr>
        <p:spPr/>
        <p:txBody>
          <a:bodyPr/>
          <a:lstStyle/>
          <a:p>
            <a:fld id="{73DABD96-17B2-4A14-8F83-FCC41B49242D}" type="datetimeFigureOut">
              <a:rPr lang="en-US" smtClean="0"/>
              <a:t>5/19/22</a:t>
            </a:fld>
            <a:endParaRPr lang="en-US"/>
          </a:p>
        </p:txBody>
      </p:sp>
      <p:sp>
        <p:nvSpPr>
          <p:cNvPr id="5" name="Footer Placeholder 4">
            <a:extLst>
              <a:ext uri="{FF2B5EF4-FFF2-40B4-BE49-F238E27FC236}">
                <a16:creationId xmlns:a16="http://schemas.microsoft.com/office/drawing/2014/main" id="{5D80AF3B-551C-46C3-920C-D96BEA1A4F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829544-9D7A-40A8-80FD-6558A02418B8}"/>
              </a:ext>
            </a:extLst>
          </p:cNvPr>
          <p:cNvSpPr>
            <a:spLocks noGrp="1"/>
          </p:cNvSpPr>
          <p:nvPr>
            <p:ph type="sldNum" sz="quarter" idx="12"/>
          </p:nvPr>
        </p:nvSpPr>
        <p:spPr/>
        <p:txBody>
          <a:bodyPr/>
          <a:lstStyle/>
          <a:p>
            <a:fld id="{5CB4B306-1443-4B78-B964-27B92A83E978}" type="slidenum">
              <a:rPr lang="en-US" smtClean="0"/>
              <a:t>‹#›</a:t>
            </a:fld>
            <a:endParaRPr lang="en-US"/>
          </a:p>
        </p:txBody>
      </p:sp>
    </p:spTree>
    <p:extLst>
      <p:ext uri="{BB962C8B-B14F-4D97-AF65-F5344CB8AC3E}">
        <p14:creationId xmlns:p14="http://schemas.microsoft.com/office/powerpoint/2010/main" val="1761387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92E39-9C12-4414-AE1E-609CA88639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4A4A29-8D56-4DEF-A13A-F6193E162E5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9571300-A5B9-419E-AFC3-BFC3210A86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71B5F6-614C-4B97-84A4-174AFEF6E92A}"/>
              </a:ext>
            </a:extLst>
          </p:cNvPr>
          <p:cNvSpPr>
            <a:spLocks noGrp="1"/>
          </p:cNvSpPr>
          <p:nvPr>
            <p:ph type="dt" sz="half" idx="10"/>
          </p:nvPr>
        </p:nvSpPr>
        <p:spPr/>
        <p:txBody>
          <a:bodyPr/>
          <a:lstStyle/>
          <a:p>
            <a:fld id="{73DABD96-17B2-4A14-8F83-FCC41B49242D}" type="datetimeFigureOut">
              <a:rPr lang="en-US" smtClean="0"/>
              <a:t>5/19/22</a:t>
            </a:fld>
            <a:endParaRPr lang="en-US"/>
          </a:p>
        </p:txBody>
      </p:sp>
      <p:sp>
        <p:nvSpPr>
          <p:cNvPr id="6" name="Footer Placeholder 5">
            <a:extLst>
              <a:ext uri="{FF2B5EF4-FFF2-40B4-BE49-F238E27FC236}">
                <a16:creationId xmlns:a16="http://schemas.microsoft.com/office/drawing/2014/main" id="{32850C3B-2902-49D3-9DA4-18D7564B06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E518BD-0F6D-4D65-8C71-34FB7425EC70}"/>
              </a:ext>
            </a:extLst>
          </p:cNvPr>
          <p:cNvSpPr>
            <a:spLocks noGrp="1"/>
          </p:cNvSpPr>
          <p:nvPr>
            <p:ph type="sldNum" sz="quarter" idx="12"/>
          </p:nvPr>
        </p:nvSpPr>
        <p:spPr/>
        <p:txBody>
          <a:bodyPr/>
          <a:lstStyle/>
          <a:p>
            <a:fld id="{5CB4B306-1443-4B78-B964-27B92A83E978}" type="slidenum">
              <a:rPr lang="en-US" smtClean="0"/>
              <a:t>‹#›</a:t>
            </a:fld>
            <a:endParaRPr lang="en-US"/>
          </a:p>
        </p:txBody>
      </p:sp>
    </p:spTree>
    <p:extLst>
      <p:ext uri="{BB962C8B-B14F-4D97-AF65-F5344CB8AC3E}">
        <p14:creationId xmlns:p14="http://schemas.microsoft.com/office/powerpoint/2010/main" val="838647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5C3B2-9481-435D-A918-08F2D2CFE81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62DDFD-9CD6-4C2B-9744-59A23720C5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F5B76D1-838A-4CDF-ABBE-BA1A76C2488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6A9568-4E70-47C4-8014-964093426C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AAFBC89-82F8-4400-8DC2-5C41274E059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8DBFF9-011E-4EB3-BDB0-89A4741E8A6F}"/>
              </a:ext>
            </a:extLst>
          </p:cNvPr>
          <p:cNvSpPr>
            <a:spLocks noGrp="1"/>
          </p:cNvSpPr>
          <p:nvPr>
            <p:ph type="dt" sz="half" idx="10"/>
          </p:nvPr>
        </p:nvSpPr>
        <p:spPr/>
        <p:txBody>
          <a:bodyPr/>
          <a:lstStyle/>
          <a:p>
            <a:fld id="{73DABD96-17B2-4A14-8F83-FCC41B49242D}" type="datetimeFigureOut">
              <a:rPr lang="en-US" smtClean="0"/>
              <a:t>5/19/22</a:t>
            </a:fld>
            <a:endParaRPr lang="en-US"/>
          </a:p>
        </p:txBody>
      </p:sp>
      <p:sp>
        <p:nvSpPr>
          <p:cNvPr id="8" name="Footer Placeholder 7">
            <a:extLst>
              <a:ext uri="{FF2B5EF4-FFF2-40B4-BE49-F238E27FC236}">
                <a16:creationId xmlns:a16="http://schemas.microsoft.com/office/drawing/2014/main" id="{C7AA32C0-72F1-4ED9-B2BB-9CF00995F2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D8204BD-28A3-4446-9AE9-22C4782C3CF2}"/>
              </a:ext>
            </a:extLst>
          </p:cNvPr>
          <p:cNvSpPr>
            <a:spLocks noGrp="1"/>
          </p:cNvSpPr>
          <p:nvPr>
            <p:ph type="sldNum" sz="quarter" idx="12"/>
          </p:nvPr>
        </p:nvSpPr>
        <p:spPr/>
        <p:txBody>
          <a:bodyPr/>
          <a:lstStyle/>
          <a:p>
            <a:fld id="{5CB4B306-1443-4B78-B964-27B92A83E978}" type="slidenum">
              <a:rPr lang="en-US" smtClean="0"/>
              <a:t>‹#›</a:t>
            </a:fld>
            <a:endParaRPr lang="en-US"/>
          </a:p>
        </p:txBody>
      </p:sp>
    </p:spTree>
    <p:extLst>
      <p:ext uri="{BB962C8B-B14F-4D97-AF65-F5344CB8AC3E}">
        <p14:creationId xmlns:p14="http://schemas.microsoft.com/office/powerpoint/2010/main" val="2926995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FC99B-0BA3-4143-903B-66C00A681FB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1896D5-E3BC-480B-9F1C-E55445BA80E4}"/>
              </a:ext>
            </a:extLst>
          </p:cNvPr>
          <p:cNvSpPr>
            <a:spLocks noGrp="1"/>
          </p:cNvSpPr>
          <p:nvPr>
            <p:ph type="dt" sz="half" idx="10"/>
          </p:nvPr>
        </p:nvSpPr>
        <p:spPr/>
        <p:txBody>
          <a:bodyPr/>
          <a:lstStyle/>
          <a:p>
            <a:fld id="{73DABD96-17B2-4A14-8F83-FCC41B49242D}" type="datetimeFigureOut">
              <a:rPr lang="en-US" smtClean="0"/>
              <a:t>5/19/22</a:t>
            </a:fld>
            <a:endParaRPr lang="en-US"/>
          </a:p>
        </p:txBody>
      </p:sp>
      <p:sp>
        <p:nvSpPr>
          <p:cNvPr id="4" name="Footer Placeholder 3">
            <a:extLst>
              <a:ext uri="{FF2B5EF4-FFF2-40B4-BE49-F238E27FC236}">
                <a16:creationId xmlns:a16="http://schemas.microsoft.com/office/drawing/2014/main" id="{16FD65FC-EA42-4BB5-875F-431FD62011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FCD2EFF-3F4F-4944-99F0-C3DC0D0EE384}"/>
              </a:ext>
            </a:extLst>
          </p:cNvPr>
          <p:cNvSpPr>
            <a:spLocks noGrp="1"/>
          </p:cNvSpPr>
          <p:nvPr>
            <p:ph type="sldNum" sz="quarter" idx="12"/>
          </p:nvPr>
        </p:nvSpPr>
        <p:spPr/>
        <p:txBody>
          <a:bodyPr/>
          <a:lstStyle/>
          <a:p>
            <a:fld id="{5CB4B306-1443-4B78-B964-27B92A83E978}" type="slidenum">
              <a:rPr lang="en-US" smtClean="0"/>
              <a:t>‹#›</a:t>
            </a:fld>
            <a:endParaRPr lang="en-US"/>
          </a:p>
        </p:txBody>
      </p:sp>
    </p:spTree>
    <p:extLst>
      <p:ext uri="{BB962C8B-B14F-4D97-AF65-F5344CB8AC3E}">
        <p14:creationId xmlns:p14="http://schemas.microsoft.com/office/powerpoint/2010/main" val="2960171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81395D-1DFD-4304-B84C-5B0A052F1BDA}"/>
              </a:ext>
            </a:extLst>
          </p:cNvPr>
          <p:cNvSpPr>
            <a:spLocks noGrp="1"/>
          </p:cNvSpPr>
          <p:nvPr>
            <p:ph type="dt" sz="half" idx="10"/>
          </p:nvPr>
        </p:nvSpPr>
        <p:spPr/>
        <p:txBody>
          <a:bodyPr/>
          <a:lstStyle/>
          <a:p>
            <a:fld id="{73DABD96-17B2-4A14-8F83-FCC41B49242D}" type="datetimeFigureOut">
              <a:rPr lang="en-US" smtClean="0"/>
              <a:t>5/19/22</a:t>
            </a:fld>
            <a:endParaRPr lang="en-US"/>
          </a:p>
        </p:txBody>
      </p:sp>
      <p:sp>
        <p:nvSpPr>
          <p:cNvPr id="3" name="Footer Placeholder 2">
            <a:extLst>
              <a:ext uri="{FF2B5EF4-FFF2-40B4-BE49-F238E27FC236}">
                <a16:creationId xmlns:a16="http://schemas.microsoft.com/office/drawing/2014/main" id="{0E333DCE-194C-492B-A8B1-0917FB1C1CD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5274C2C-6B45-4667-AF13-72197AE73077}"/>
              </a:ext>
            </a:extLst>
          </p:cNvPr>
          <p:cNvSpPr>
            <a:spLocks noGrp="1"/>
          </p:cNvSpPr>
          <p:nvPr>
            <p:ph type="sldNum" sz="quarter" idx="12"/>
          </p:nvPr>
        </p:nvSpPr>
        <p:spPr/>
        <p:txBody>
          <a:bodyPr/>
          <a:lstStyle/>
          <a:p>
            <a:fld id="{5CB4B306-1443-4B78-B964-27B92A83E978}" type="slidenum">
              <a:rPr lang="en-US" smtClean="0"/>
              <a:t>‹#›</a:t>
            </a:fld>
            <a:endParaRPr lang="en-US"/>
          </a:p>
        </p:txBody>
      </p:sp>
    </p:spTree>
    <p:extLst>
      <p:ext uri="{BB962C8B-B14F-4D97-AF65-F5344CB8AC3E}">
        <p14:creationId xmlns:p14="http://schemas.microsoft.com/office/powerpoint/2010/main" val="2025287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D6B54-DCF2-4B7A-A9ED-1110E159E0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8565D9-F3D7-4050-95F2-68D62B0C62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6629DD8-D94E-4090-9D6A-F0A6BCBDB7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798A11-EEC2-48FE-9189-65195AB65CFB}"/>
              </a:ext>
            </a:extLst>
          </p:cNvPr>
          <p:cNvSpPr>
            <a:spLocks noGrp="1"/>
          </p:cNvSpPr>
          <p:nvPr>
            <p:ph type="dt" sz="half" idx="10"/>
          </p:nvPr>
        </p:nvSpPr>
        <p:spPr/>
        <p:txBody>
          <a:bodyPr/>
          <a:lstStyle/>
          <a:p>
            <a:fld id="{73DABD96-17B2-4A14-8F83-FCC41B49242D}" type="datetimeFigureOut">
              <a:rPr lang="en-US" smtClean="0"/>
              <a:t>5/19/22</a:t>
            </a:fld>
            <a:endParaRPr lang="en-US"/>
          </a:p>
        </p:txBody>
      </p:sp>
      <p:sp>
        <p:nvSpPr>
          <p:cNvPr id="6" name="Footer Placeholder 5">
            <a:extLst>
              <a:ext uri="{FF2B5EF4-FFF2-40B4-BE49-F238E27FC236}">
                <a16:creationId xmlns:a16="http://schemas.microsoft.com/office/drawing/2014/main" id="{5A742BDE-AC8B-4247-981A-803510B73D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6FE17D-AE83-43A7-8849-161E07F108D2}"/>
              </a:ext>
            </a:extLst>
          </p:cNvPr>
          <p:cNvSpPr>
            <a:spLocks noGrp="1"/>
          </p:cNvSpPr>
          <p:nvPr>
            <p:ph type="sldNum" sz="quarter" idx="12"/>
          </p:nvPr>
        </p:nvSpPr>
        <p:spPr/>
        <p:txBody>
          <a:bodyPr/>
          <a:lstStyle/>
          <a:p>
            <a:fld id="{5CB4B306-1443-4B78-B964-27B92A83E978}" type="slidenum">
              <a:rPr lang="en-US" smtClean="0"/>
              <a:t>‹#›</a:t>
            </a:fld>
            <a:endParaRPr lang="en-US"/>
          </a:p>
        </p:txBody>
      </p:sp>
    </p:spTree>
    <p:extLst>
      <p:ext uri="{BB962C8B-B14F-4D97-AF65-F5344CB8AC3E}">
        <p14:creationId xmlns:p14="http://schemas.microsoft.com/office/powerpoint/2010/main" val="3003508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0BC33-DE0B-48F2-A887-EE16DE2757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06CDE5B-606B-4CA1-B235-EB1CA3A534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2A332FA-0248-41B6-873B-53E5079B72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33948B-11C7-4943-9B4B-20D3A36ADB3A}"/>
              </a:ext>
            </a:extLst>
          </p:cNvPr>
          <p:cNvSpPr>
            <a:spLocks noGrp="1"/>
          </p:cNvSpPr>
          <p:nvPr>
            <p:ph type="dt" sz="half" idx="10"/>
          </p:nvPr>
        </p:nvSpPr>
        <p:spPr/>
        <p:txBody>
          <a:bodyPr/>
          <a:lstStyle/>
          <a:p>
            <a:fld id="{73DABD96-17B2-4A14-8F83-FCC41B49242D}" type="datetimeFigureOut">
              <a:rPr lang="en-US" smtClean="0"/>
              <a:t>5/19/22</a:t>
            </a:fld>
            <a:endParaRPr lang="en-US"/>
          </a:p>
        </p:txBody>
      </p:sp>
      <p:sp>
        <p:nvSpPr>
          <p:cNvPr id="6" name="Footer Placeholder 5">
            <a:extLst>
              <a:ext uri="{FF2B5EF4-FFF2-40B4-BE49-F238E27FC236}">
                <a16:creationId xmlns:a16="http://schemas.microsoft.com/office/drawing/2014/main" id="{9692417D-C174-4421-AE29-8892B27DE6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201635-DBCA-4AC4-B538-5ED6ABDBBC66}"/>
              </a:ext>
            </a:extLst>
          </p:cNvPr>
          <p:cNvSpPr>
            <a:spLocks noGrp="1"/>
          </p:cNvSpPr>
          <p:nvPr>
            <p:ph type="sldNum" sz="quarter" idx="12"/>
          </p:nvPr>
        </p:nvSpPr>
        <p:spPr/>
        <p:txBody>
          <a:bodyPr/>
          <a:lstStyle/>
          <a:p>
            <a:fld id="{5CB4B306-1443-4B78-B964-27B92A83E978}" type="slidenum">
              <a:rPr lang="en-US" smtClean="0"/>
              <a:t>‹#›</a:t>
            </a:fld>
            <a:endParaRPr lang="en-US"/>
          </a:p>
        </p:txBody>
      </p:sp>
    </p:spTree>
    <p:extLst>
      <p:ext uri="{BB962C8B-B14F-4D97-AF65-F5344CB8AC3E}">
        <p14:creationId xmlns:p14="http://schemas.microsoft.com/office/powerpoint/2010/main" val="3364448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68E3F5-C24D-414A-A6B5-1628178108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589F2E4-B7FC-4884-8B1F-617D979F77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222E05-1EFA-4FF6-A070-77E09C04AC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DABD96-17B2-4A14-8F83-FCC41B49242D}" type="datetimeFigureOut">
              <a:rPr lang="en-US" smtClean="0"/>
              <a:t>5/19/22</a:t>
            </a:fld>
            <a:endParaRPr lang="en-US"/>
          </a:p>
        </p:txBody>
      </p:sp>
      <p:sp>
        <p:nvSpPr>
          <p:cNvPr id="5" name="Footer Placeholder 4">
            <a:extLst>
              <a:ext uri="{FF2B5EF4-FFF2-40B4-BE49-F238E27FC236}">
                <a16:creationId xmlns:a16="http://schemas.microsoft.com/office/drawing/2014/main" id="{0CFB13EC-DF00-4A49-83DD-2DE233DDEB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E39AA42-7FC3-4171-8F7F-5EA482D03E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B4B306-1443-4B78-B964-27B92A83E978}" type="slidenum">
              <a:rPr lang="en-US" smtClean="0"/>
              <a:t>‹#›</a:t>
            </a:fld>
            <a:endParaRPr lang="en-US"/>
          </a:p>
        </p:txBody>
      </p:sp>
    </p:spTree>
    <p:extLst>
      <p:ext uri="{BB962C8B-B14F-4D97-AF65-F5344CB8AC3E}">
        <p14:creationId xmlns:p14="http://schemas.microsoft.com/office/powerpoint/2010/main" val="2007026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706" r:id="rId14"/>
    <p:sldLayoutId id="2147483705"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hyperlink" Target="https://floridapalliativecarecoalition.org/"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EF7BD-FE81-4B20-8DC5-0B3EB736F9F8}"/>
              </a:ext>
            </a:extLst>
          </p:cNvPr>
          <p:cNvSpPr>
            <a:spLocks noGrp="1"/>
          </p:cNvSpPr>
          <p:nvPr>
            <p:ph type="ctrTitle"/>
          </p:nvPr>
        </p:nvSpPr>
        <p:spPr/>
        <p:txBody>
          <a:bodyPr anchor="ctr"/>
          <a:lstStyle/>
          <a:p>
            <a:pPr algn="ctr"/>
            <a:r>
              <a:rPr lang="en-US" altLang="en-US" sz="4400" dirty="0"/>
              <a:t> </a:t>
            </a:r>
            <a:r>
              <a:rPr lang="en-US" altLang="en-US" sz="4400" dirty="0">
                <a:latin typeface="+mn-lt"/>
              </a:rPr>
              <a:t>Florida</a:t>
            </a:r>
            <a:br>
              <a:rPr lang="en-US" altLang="en-US" sz="4400" dirty="0">
                <a:latin typeface="+mn-lt"/>
              </a:rPr>
            </a:br>
            <a:r>
              <a:rPr lang="en-US" altLang="en-US" sz="4400" dirty="0">
                <a:latin typeface="+mn-lt"/>
              </a:rPr>
              <a:t>Palliative</a:t>
            </a:r>
            <a:br>
              <a:rPr lang="en-US" altLang="en-US" sz="4400" dirty="0">
                <a:latin typeface="+mn-lt"/>
              </a:rPr>
            </a:br>
            <a:r>
              <a:rPr lang="en-US" altLang="en-US" sz="4400" dirty="0">
                <a:latin typeface="+mn-lt"/>
              </a:rPr>
              <a:t> Care Coalition</a:t>
            </a:r>
            <a:br>
              <a:rPr lang="en-US" altLang="en-US" sz="4400" dirty="0">
                <a:latin typeface="+mn-lt"/>
              </a:rPr>
            </a:br>
            <a:br>
              <a:rPr lang="en-US" altLang="en-US" sz="4400" dirty="0">
                <a:latin typeface="+mn-lt"/>
              </a:rPr>
            </a:br>
            <a:r>
              <a:rPr lang="en-US" altLang="en-US" sz="2000" dirty="0">
                <a:latin typeface="+mn-lt"/>
              </a:rPr>
              <a:t>Paul A. Ledford, President &amp; CEO</a:t>
            </a:r>
            <a:br>
              <a:rPr lang="en-US" altLang="en-US" sz="2000" dirty="0">
                <a:latin typeface="+mn-lt"/>
              </a:rPr>
            </a:br>
            <a:r>
              <a:rPr lang="en-US" altLang="en-US" sz="2000" dirty="0">
                <a:latin typeface="+mn-lt"/>
              </a:rPr>
              <a:t>Florida Hospice &amp; Palliative Care Association</a:t>
            </a:r>
            <a:endParaRPr lang="en-US" sz="2000" dirty="0">
              <a:latin typeface="+mn-lt"/>
            </a:endParaRPr>
          </a:p>
        </p:txBody>
      </p:sp>
      <p:sp>
        <p:nvSpPr>
          <p:cNvPr id="4" name="TextBox 3">
            <a:extLst>
              <a:ext uri="{FF2B5EF4-FFF2-40B4-BE49-F238E27FC236}">
                <a16:creationId xmlns:a16="http://schemas.microsoft.com/office/drawing/2014/main" id="{1F425CA3-4822-1145-8415-AF3DE34B36D3}"/>
              </a:ext>
            </a:extLst>
          </p:cNvPr>
          <p:cNvSpPr txBox="1"/>
          <p:nvPr/>
        </p:nvSpPr>
        <p:spPr>
          <a:xfrm>
            <a:off x="11059886" y="5889171"/>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737989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24C5ADC-ED8F-4846-BFD1-BAE22C93FAF9}"/>
              </a:ext>
            </a:extLst>
          </p:cNvPr>
          <p:cNvSpPr txBox="1"/>
          <p:nvPr/>
        </p:nvSpPr>
        <p:spPr>
          <a:xfrm>
            <a:off x="1193568" y="327095"/>
            <a:ext cx="9243203" cy="707886"/>
          </a:xfrm>
          <a:prstGeom prst="rect">
            <a:avLst/>
          </a:prstGeom>
          <a:noFill/>
        </p:spPr>
        <p:txBody>
          <a:bodyPr wrap="square">
            <a:spAutoFit/>
          </a:bodyPr>
          <a:lstStyle/>
          <a:p>
            <a:pPr lvl="0" algn="ctr">
              <a:defRPr/>
            </a:pPr>
            <a:r>
              <a:rPr lang="en-US" altLang="en-US" sz="4000" dirty="0">
                <a:solidFill>
                  <a:srgbClr val="002060"/>
                </a:solidFill>
              </a:rPr>
              <a:t>Florida Palliative Care Coalition </a:t>
            </a:r>
            <a:r>
              <a:rPr kumimoji="0" lang="en-US" sz="4000" i="0" u="none" strike="noStrike" kern="1200" cap="none" spc="0" normalizeH="0" baseline="0" noProof="0" dirty="0">
                <a:ln>
                  <a:noFill/>
                </a:ln>
                <a:solidFill>
                  <a:srgbClr val="002060"/>
                </a:solidFill>
                <a:effectLst/>
                <a:uLnTx/>
                <a:uFillTx/>
                <a:ea typeface="+mn-ea"/>
                <a:cs typeface="+mn-cs"/>
              </a:rPr>
              <a:t>Update </a:t>
            </a:r>
          </a:p>
        </p:txBody>
      </p:sp>
      <p:sp>
        <p:nvSpPr>
          <p:cNvPr id="3" name="Content Placeholder 2">
            <a:extLst>
              <a:ext uri="{FF2B5EF4-FFF2-40B4-BE49-F238E27FC236}">
                <a16:creationId xmlns:a16="http://schemas.microsoft.com/office/drawing/2014/main" id="{87A62536-030E-5383-3B2E-821954D71793}"/>
              </a:ext>
            </a:extLst>
          </p:cNvPr>
          <p:cNvSpPr>
            <a:spLocks noGrp="1"/>
          </p:cNvSpPr>
          <p:nvPr>
            <p:ph idx="1"/>
          </p:nvPr>
        </p:nvSpPr>
        <p:spPr>
          <a:xfrm>
            <a:off x="160569" y="1548383"/>
            <a:ext cx="10837863" cy="4544495"/>
          </a:xfrm>
        </p:spPr>
        <p:txBody>
          <a:bodyPr>
            <a:normAutofit/>
          </a:bodyPr>
          <a:lstStyle/>
          <a:p>
            <a:pPr lvl="0"/>
            <a:r>
              <a:rPr lang="en-US" dirty="0"/>
              <a:t>Working with </a:t>
            </a:r>
            <a:r>
              <a:rPr lang="en-US" b="1" dirty="0"/>
              <a:t>Florida Hospital Associ</a:t>
            </a:r>
            <a:r>
              <a:rPr lang="en-US" dirty="0"/>
              <a:t>ation and </a:t>
            </a:r>
            <a:r>
              <a:rPr lang="en-US" b="1" dirty="0"/>
              <a:t>Florida Health Care Associatio</a:t>
            </a:r>
            <a:r>
              <a:rPr lang="en-US" dirty="0"/>
              <a:t>n, in their coalition’s efforts to reduce unnecessary hospitalizations/readmissions by providing education to post-acute care providers and connecting them to palliative care providers.  This group recognizes palliative care as a necessary component for success in the LTC space. </a:t>
            </a:r>
          </a:p>
          <a:p>
            <a:pPr lvl="0"/>
            <a:endParaRPr lang="en-US" sz="3600" dirty="0"/>
          </a:p>
          <a:p>
            <a:pPr lvl="1">
              <a:buFont typeface="Courier New" panose="02070309020205020404" pitchFamily="49" charset="0"/>
              <a:buChar char="o"/>
            </a:pPr>
            <a:r>
              <a:rPr lang="en-US" dirty="0"/>
              <a:t>FPCC had not identified or focused on the LTC population in our planning, so this is an exciting opportunity to work with these two groups to develop LTC contextualized training and tools to bring palliative care to patients and increase goals of care discussions with families. </a:t>
            </a:r>
            <a:endParaRPr lang="en-US" sz="3200" dirty="0"/>
          </a:p>
          <a:p>
            <a:pPr marL="0" indent="0">
              <a:buNone/>
            </a:pPr>
            <a:endParaRPr lang="en-US" sz="3600" dirty="0"/>
          </a:p>
          <a:p>
            <a:endParaRPr lang="en-US" dirty="0"/>
          </a:p>
        </p:txBody>
      </p:sp>
    </p:spTree>
    <p:extLst>
      <p:ext uri="{BB962C8B-B14F-4D97-AF65-F5344CB8AC3E}">
        <p14:creationId xmlns:p14="http://schemas.microsoft.com/office/powerpoint/2010/main" val="2356283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24C5ADC-ED8F-4846-BFD1-BAE22C93FAF9}"/>
              </a:ext>
            </a:extLst>
          </p:cNvPr>
          <p:cNvSpPr txBox="1"/>
          <p:nvPr/>
        </p:nvSpPr>
        <p:spPr>
          <a:xfrm>
            <a:off x="1193568" y="327095"/>
            <a:ext cx="9243203" cy="707886"/>
          </a:xfrm>
          <a:prstGeom prst="rect">
            <a:avLst/>
          </a:prstGeom>
          <a:noFill/>
        </p:spPr>
        <p:txBody>
          <a:bodyPr wrap="square">
            <a:spAutoFit/>
          </a:bodyPr>
          <a:lstStyle/>
          <a:p>
            <a:pPr lvl="0" algn="ctr">
              <a:defRPr/>
            </a:pPr>
            <a:r>
              <a:rPr lang="en-US" altLang="en-US" sz="4000" dirty="0">
                <a:solidFill>
                  <a:srgbClr val="002060"/>
                </a:solidFill>
              </a:rPr>
              <a:t>Florida Palliative Care Coalition </a:t>
            </a:r>
            <a:r>
              <a:rPr kumimoji="0" lang="en-US" sz="4000" i="0" u="none" strike="noStrike" kern="1200" cap="none" spc="0" normalizeH="0" baseline="0" noProof="0" dirty="0">
                <a:ln>
                  <a:noFill/>
                </a:ln>
                <a:solidFill>
                  <a:srgbClr val="002060"/>
                </a:solidFill>
                <a:effectLst/>
                <a:uLnTx/>
                <a:uFillTx/>
                <a:ea typeface="+mn-ea"/>
                <a:cs typeface="+mn-cs"/>
              </a:rPr>
              <a:t>Update </a:t>
            </a:r>
          </a:p>
        </p:txBody>
      </p:sp>
      <p:sp>
        <p:nvSpPr>
          <p:cNvPr id="3" name="Content Placeholder 2">
            <a:extLst>
              <a:ext uri="{FF2B5EF4-FFF2-40B4-BE49-F238E27FC236}">
                <a16:creationId xmlns:a16="http://schemas.microsoft.com/office/drawing/2014/main" id="{87A62536-030E-5383-3B2E-821954D71793}"/>
              </a:ext>
            </a:extLst>
          </p:cNvPr>
          <p:cNvSpPr>
            <a:spLocks noGrp="1"/>
          </p:cNvSpPr>
          <p:nvPr>
            <p:ph idx="1"/>
          </p:nvPr>
        </p:nvSpPr>
        <p:spPr>
          <a:xfrm>
            <a:off x="160569" y="1548383"/>
            <a:ext cx="10837863" cy="4544495"/>
          </a:xfrm>
        </p:spPr>
        <p:txBody>
          <a:bodyPr>
            <a:normAutofit/>
          </a:bodyPr>
          <a:lstStyle/>
          <a:p>
            <a:pPr marL="0" lvl="0" indent="0">
              <a:buNone/>
            </a:pPr>
            <a:endParaRPr lang="en-US" dirty="0"/>
          </a:p>
          <a:p>
            <a:pPr marL="0" lvl="0" indent="0">
              <a:buNone/>
            </a:pPr>
            <a:endParaRPr lang="en-US" dirty="0"/>
          </a:p>
          <a:p>
            <a:pPr marL="0" lvl="0" indent="0">
              <a:buNone/>
            </a:pPr>
            <a:endParaRPr lang="en-US" dirty="0"/>
          </a:p>
          <a:p>
            <a:pPr marL="0" lvl="0" indent="0" algn="ctr">
              <a:buNone/>
            </a:pPr>
            <a:r>
              <a:rPr lang="en-US" sz="8000" dirty="0"/>
              <a:t>Q &amp; A</a:t>
            </a:r>
            <a:endParaRPr lang="en-US" sz="1600" dirty="0"/>
          </a:p>
          <a:p>
            <a:pPr marL="0" indent="0">
              <a:buNone/>
            </a:pPr>
            <a:endParaRPr lang="en-US" sz="3600" dirty="0"/>
          </a:p>
          <a:p>
            <a:endParaRPr lang="en-US" dirty="0"/>
          </a:p>
        </p:txBody>
      </p:sp>
    </p:spTree>
    <p:extLst>
      <p:ext uri="{BB962C8B-B14F-4D97-AF65-F5344CB8AC3E}">
        <p14:creationId xmlns:p14="http://schemas.microsoft.com/office/powerpoint/2010/main" val="3070328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4" descr="The Different Types of Nurses, Customizing Care">
            <a:extLst>
              <a:ext uri="{FF2B5EF4-FFF2-40B4-BE49-F238E27FC236}">
                <a16:creationId xmlns:a16="http://schemas.microsoft.com/office/drawing/2014/main" id="{1A06660C-B5C8-40FF-86CD-F79F2C82F2B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3036" r="11845"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11" name="Straight Connector 10">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7BDFDD"/>
            </a:solidFill>
          </a:ln>
        </p:spPr>
        <p:style>
          <a:lnRef idx="1">
            <a:schemeClr val="accent1"/>
          </a:lnRef>
          <a:fillRef idx="0">
            <a:schemeClr val="accent1"/>
          </a:fillRef>
          <a:effectRef idx="0">
            <a:schemeClr val="accent1"/>
          </a:effectRef>
          <a:fontRef idx="minor">
            <a:schemeClr val="tx1"/>
          </a:fontRef>
        </p:style>
      </p:cxnSp>
      <p:sp>
        <p:nvSpPr>
          <p:cNvPr id="4" name="Title 2">
            <a:extLst>
              <a:ext uri="{FF2B5EF4-FFF2-40B4-BE49-F238E27FC236}">
                <a16:creationId xmlns:a16="http://schemas.microsoft.com/office/drawing/2014/main" id="{6410E409-6A4A-4F72-9B64-73D1ACCABC8D}"/>
              </a:ext>
            </a:extLst>
          </p:cNvPr>
          <p:cNvSpPr txBox="1">
            <a:spLocks/>
          </p:cNvSpPr>
          <p:nvPr/>
        </p:nvSpPr>
        <p:spPr>
          <a:xfrm>
            <a:off x="4942368" y="667316"/>
            <a:ext cx="6586491" cy="12861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cap="all" baseline="0">
                <a:solidFill>
                  <a:schemeClr val="tx1"/>
                </a:solidFill>
                <a:latin typeface="+mj-lt"/>
                <a:ea typeface="+mj-ea"/>
                <a:cs typeface="+mj-cs"/>
              </a:defRPr>
            </a:lvl1pPr>
          </a:lstStyle>
          <a:p>
            <a:pPr algn="ctr">
              <a:spcAft>
                <a:spcPts val="600"/>
              </a:spcAft>
            </a:pPr>
            <a:r>
              <a:rPr lang="en-US" sz="4000" dirty="0"/>
              <a:t>Coalition Mission</a:t>
            </a:r>
          </a:p>
        </p:txBody>
      </p:sp>
      <p:sp>
        <p:nvSpPr>
          <p:cNvPr id="5" name="Content Placeholder 1">
            <a:extLst>
              <a:ext uri="{FF2B5EF4-FFF2-40B4-BE49-F238E27FC236}">
                <a16:creationId xmlns:a16="http://schemas.microsoft.com/office/drawing/2014/main" id="{D46FAF8D-CDCE-4FF9-B2D8-1F53F47FAD38}"/>
              </a:ext>
            </a:extLst>
          </p:cNvPr>
          <p:cNvSpPr>
            <a:spLocks noGrp="1"/>
          </p:cNvSpPr>
          <p:nvPr>
            <p:ph idx="1"/>
          </p:nvPr>
        </p:nvSpPr>
        <p:spPr>
          <a:xfrm>
            <a:off x="4965431" y="2438401"/>
            <a:ext cx="6586489" cy="2755036"/>
          </a:xfrm>
          <a:ln w="28575">
            <a:solidFill>
              <a:schemeClr val="accent1"/>
            </a:solidFill>
          </a:ln>
        </p:spPr>
        <p:txBody>
          <a:bodyPr vert="horz" lIns="91440" tIns="45720" rIns="91440" bIns="45720" rtlCol="0">
            <a:normAutofit/>
          </a:bodyPr>
          <a:lstStyle/>
          <a:p>
            <a:pPr marL="0" indent="0" algn="ctr">
              <a:lnSpc>
                <a:spcPct val="200000"/>
              </a:lnSpc>
              <a:buNone/>
            </a:pPr>
            <a:r>
              <a:rPr lang="en-US" sz="2000" dirty="0"/>
              <a:t>S</a:t>
            </a:r>
            <a:r>
              <a:rPr lang="en-US" sz="2000" i="0" dirty="0">
                <a:effectLst/>
              </a:rPr>
              <a:t>upport and inspire the acceleration of solutions that promote better quality of life for Floridians living with serious, chronic, or advanced illness, through research, education, advocacy, and access to holistic healthcare.</a:t>
            </a:r>
            <a:endParaRPr lang="en-US" sz="2000" dirty="0"/>
          </a:p>
        </p:txBody>
      </p:sp>
    </p:spTree>
    <p:extLst>
      <p:ext uri="{BB962C8B-B14F-4D97-AF65-F5344CB8AC3E}">
        <p14:creationId xmlns:p14="http://schemas.microsoft.com/office/powerpoint/2010/main" val="400304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24C5ADC-ED8F-4846-BFD1-BAE22C93FAF9}"/>
              </a:ext>
            </a:extLst>
          </p:cNvPr>
          <p:cNvSpPr txBox="1"/>
          <p:nvPr/>
        </p:nvSpPr>
        <p:spPr>
          <a:xfrm>
            <a:off x="1193568" y="327095"/>
            <a:ext cx="9243203" cy="1938992"/>
          </a:xfrm>
          <a:prstGeom prst="rect">
            <a:avLst/>
          </a:prstGeom>
          <a:noFill/>
        </p:spPr>
        <p:txBody>
          <a:bodyPr wrap="square">
            <a:spAutoFit/>
          </a:bodyPr>
          <a:lstStyle/>
          <a:p>
            <a:pPr lvl="0" algn="ctr">
              <a:defRPr/>
            </a:pPr>
            <a:r>
              <a:rPr lang="en-US" altLang="en-US" sz="4000" dirty="0">
                <a:solidFill>
                  <a:srgbClr val="002060"/>
                </a:solidFill>
              </a:rPr>
              <a:t>Florida Palliative Care Coalition </a:t>
            </a:r>
            <a:r>
              <a:rPr kumimoji="0" lang="en-US" sz="4000" i="0" u="none" strike="noStrike" kern="1200" cap="none" spc="0" normalizeH="0" baseline="0" noProof="0" dirty="0">
                <a:ln>
                  <a:noFill/>
                </a:ln>
                <a:solidFill>
                  <a:srgbClr val="002060"/>
                </a:solidFill>
                <a:effectLst/>
                <a:uLnTx/>
                <a:uFillTx/>
                <a:ea typeface="+mn-ea"/>
                <a:cs typeface="+mn-cs"/>
              </a:rPr>
              <a:t>Update</a:t>
            </a:r>
          </a:p>
          <a:p>
            <a:pPr algn="ctr">
              <a:defRPr/>
            </a:pPr>
            <a:r>
              <a:rPr lang="en-US" sz="4000" dirty="0">
                <a:solidFill>
                  <a:srgbClr val="002060"/>
                </a:solidFill>
              </a:rPr>
              <a:t>Vision and Goals</a:t>
            </a:r>
          </a:p>
          <a:p>
            <a:pPr lvl="0" algn="ctr">
              <a:defRPr/>
            </a:pPr>
            <a:r>
              <a:rPr kumimoji="0" lang="en-US" sz="4000" i="0" u="none" strike="noStrike" kern="1200" cap="none" spc="0" normalizeH="0" baseline="0" noProof="0" dirty="0">
                <a:ln>
                  <a:noFill/>
                </a:ln>
                <a:solidFill>
                  <a:srgbClr val="002060"/>
                </a:solidFill>
                <a:effectLst/>
                <a:uLnTx/>
                <a:uFillTx/>
                <a:ea typeface="+mn-ea"/>
                <a:cs typeface="+mn-cs"/>
              </a:rPr>
              <a:t> </a:t>
            </a:r>
          </a:p>
        </p:txBody>
      </p:sp>
      <p:sp>
        <p:nvSpPr>
          <p:cNvPr id="3" name="Content Placeholder 2">
            <a:extLst>
              <a:ext uri="{FF2B5EF4-FFF2-40B4-BE49-F238E27FC236}">
                <a16:creationId xmlns:a16="http://schemas.microsoft.com/office/drawing/2014/main" id="{87A62536-030E-5383-3B2E-821954D71793}"/>
              </a:ext>
            </a:extLst>
          </p:cNvPr>
          <p:cNvSpPr>
            <a:spLocks noGrp="1"/>
          </p:cNvSpPr>
          <p:nvPr>
            <p:ph idx="1"/>
          </p:nvPr>
        </p:nvSpPr>
        <p:spPr>
          <a:xfrm>
            <a:off x="882869" y="1944413"/>
            <a:ext cx="10115563" cy="4148465"/>
          </a:xfrm>
        </p:spPr>
        <p:txBody>
          <a:bodyPr>
            <a:normAutofit fontScale="85000" lnSpcReduction="20000"/>
          </a:bodyPr>
          <a:lstStyle/>
          <a:p>
            <a:pPr fontAlgn="base"/>
            <a:r>
              <a:rPr lang="en-US" dirty="0"/>
              <a:t>Create greater understanding of the stakeholders involved in palliative care and their respective roles</a:t>
            </a:r>
          </a:p>
          <a:p>
            <a:pPr fontAlgn="base"/>
            <a:r>
              <a:rPr lang="en-US" dirty="0"/>
              <a:t>Create a uniform definition of palliative care in Florida</a:t>
            </a:r>
          </a:p>
          <a:p>
            <a:pPr fontAlgn="base"/>
            <a:r>
              <a:rPr lang="en-US" dirty="0"/>
              <a:t>Bring key stakeholders involved in palliative care together to help ensure access to care and improved quality of life</a:t>
            </a:r>
          </a:p>
          <a:p>
            <a:pPr fontAlgn="base"/>
            <a:r>
              <a:rPr lang="en-US" dirty="0"/>
              <a:t>Partner with the Florida Cancer Control and Research Advisory Council (CCRAB) and incorporate their goals related to standards and education</a:t>
            </a:r>
          </a:p>
          <a:p>
            <a:pPr fontAlgn="base"/>
            <a:r>
              <a:rPr lang="en-US" dirty="0"/>
              <a:t>Garner support for palliative care and the policies needed to expand access to hospice and palliative care</a:t>
            </a:r>
          </a:p>
          <a:p>
            <a:pPr fontAlgn="base"/>
            <a:r>
              <a:rPr lang="en-US" dirty="0"/>
              <a:t>Improve the quality of life for patients and families</a:t>
            </a:r>
          </a:p>
          <a:p>
            <a:pPr fontAlgn="base"/>
            <a:r>
              <a:rPr lang="en-US" dirty="0"/>
              <a:t>Assure excellence in hospice and palliative care</a:t>
            </a:r>
          </a:p>
          <a:p>
            <a:pPr fontAlgn="base"/>
            <a:r>
              <a:rPr lang="en-US" dirty="0"/>
              <a:t>Advocate for the needs of those in the final phases of life</a:t>
            </a:r>
          </a:p>
          <a:p>
            <a:endParaRPr lang="en-US" dirty="0"/>
          </a:p>
        </p:txBody>
      </p:sp>
    </p:spTree>
    <p:extLst>
      <p:ext uri="{BB962C8B-B14F-4D97-AF65-F5344CB8AC3E}">
        <p14:creationId xmlns:p14="http://schemas.microsoft.com/office/powerpoint/2010/main" val="2828457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24C5ADC-ED8F-4846-BFD1-BAE22C93FAF9}"/>
              </a:ext>
            </a:extLst>
          </p:cNvPr>
          <p:cNvSpPr txBox="1"/>
          <p:nvPr/>
        </p:nvSpPr>
        <p:spPr>
          <a:xfrm>
            <a:off x="1193568" y="327095"/>
            <a:ext cx="9243203" cy="707886"/>
          </a:xfrm>
          <a:prstGeom prst="rect">
            <a:avLst/>
          </a:prstGeom>
          <a:noFill/>
        </p:spPr>
        <p:txBody>
          <a:bodyPr wrap="square">
            <a:spAutoFit/>
          </a:bodyPr>
          <a:lstStyle/>
          <a:p>
            <a:pPr lvl="0" algn="ctr">
              <a:defRPr/>
            </a:pPr>
            <a:r>
              <a:rPr lang="en-US" altLang="en-US" sz="4000" dirty="0">
                <a:solidFill>
                  <a:srgbClr val="002060"/>
                </a:solidFill>
              </a:rPr>
              <a:t>Florida Palliative Care Coalition </a:t>
            </a:r>
            <a:r>
              <a:rPr kumimoji="0" lang="en-US" sz="4000" i="0" u="none" strike="noStrike" kern="1200" cap="none" spc="0" normalizeH="0" baseline="0" noProof="0" dirty="0">
                <a:ln>
                  <a:noFill/>
                </a:ln>
                <a:solidFill>
                  <a:srgbClr val="002060"/>
                </a:solidFill>
                <a:effectLst/>
                <a:uLnTx/>
                <a:uFillTx/>
                <a:ea typeface="+mn-ea"/>
                <a:cs typeface="+mn-cs"/>
              </a:rPr>
              <a:t>Update </a:t>
            </a:r>
          </a:p>
        </p:txBody>
      </p:sp>
      <p:sp>
        <p:nvSpPr>
          <p:cNvPr id="3" name="Content Placeholder 2">
            <a:extLst>
              <a:ext uri="{FF2B5EF4-FFF2-40B4-BE49-F238E27FC236}">
                <a16:creationId xmlns:a16="http://schemas.microsoft.com/office/drawing/2014/main" id="{87A62536-030E-5383-3B2E-821954D71793}"/>
              </a:ext>
            </a:extLst>
          </p:cNvPr>
          <p:cNvSpPr>
            <a:spLocks noGrp="1"/>
          </p:cNvSpPr>
          <p:nvPr>
            <p:ph idx="1"/>
          </p:nvPr>
        </p:nvSpPr>
        <p:spPr>
          <a:xfrm>
            <a:off x="882869" y="1944413"/>
            <a:ext cx="10115563" cy="4148465"/>
          </a:xfrm>
        </p:spPr>
        <p:txBody>
          <a:bodyPr>
            <a:normAutofit/>
          </a:bodyPr>
          <a:lstStyle/>
          <a:p>
            <a:pPr lvl="0"/>
            <a:r>
              <a:rPr lang="en-US" u="sng" dirty="0">
                <a:hlinkClick r:id="rId2"/>
              </a:rPr>
              <a:t>https://floridapalliativecarecoalition.org/</a:t>
            </a:r>
            <a:r>
              <a:rPr lang="en-US" dirty="0"/>
              <a:t> </a:t>
            </a:r>
            <a:endParaRPr lang="en-US" sz="3600" dirty="0"/>
          </a:p>
          <a:p>
            <a:pPr marL="0" indent="0">
              <a:buNone/>
            </a:pPr>
            <a:endParaRPr lang="en-US" sz="3600" dirty="0"/>
          </a:p>
          <a:p>
            <a:pPr lvl="0"/>
            <a:r>
              <a:rPr lang="en-US" dirty="0"/>
              <a:t>FPCC includes 60+ organizations and associations and well over 100 participants.  Currently staffed by FHPCA.</a:t>
            </a:r>
            <a:endParaRPr lang="en-US" sz="3600" dirty="0"/>
          </a:p>
          <a:p>
            <a:endParaRPr lang="en-US" dirty="0"/>
          </a:p>
        </p:txBody>
      </p:sp>
    </p:spTree>
    <p:extLst>
      <p:ext uri="{BB962C8B-B14F-4D97-AF65-F5344CB8AC3E}">
        <p14:creationId xmlns:p14="http://schemas.microsoft.com/office/powerpoint/2010/main" val="86012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24C5ADC-ED8F-4846-BFD1-BAE22C93FAF9}"/>
              </a:ext>
            </a:extLst>
          </p:cNvPr>
          <p:cNvSpPr txBox="1"/>
          <p:nvPr/>
        </p:nvSpPr>
        <p:spPr>
          <a:xfrm>
            <a:off x="1193568" y="327095"/>
            <a:ext cx="9243203" cy="707886"/>
          </a:xfrm>
          <a:prstGeom prst="rect">
            <a:avLst/>
          </a:prstGeom>
          <a:noFill/>
        </p:spPr>
        <p:txBody>
          <a:bodyPr wrap="square">
            <a:spAutoFit/>
          </a:bodyPr>
          <a:lstStyle/>
          <a:p>
            <a:pPr lvl="0" algn="ctr">
              <a:defRPr/>
            </a:pPr>
            <a:r>
              <a:rPr lang="en-US" altLang="en-US" sz="4000" dirty="0">
                <a:solidFill>
                  <a:srgbClr val="002060"/>
                </a:solidFill>
              </a:rPr>
              <a:t>Florida Palliative Care Coalition </a:t>
            </a:r>
            <a:r>
              <a:rPr kumimoji="0" lang="en-US" sz="4000" i="0" u="none" strike="noStrike" kern="1200" cap="none" spc="0" normalizeH="0" baseline="0" noProof="0" dirty="0">
                <a:ln>
                  <a:noFill/>
                </a:ln>
                <a:solidFill>
                  <a:srgbClr val="002060"/>
                </a:solidFill>
                <a:effectLst/>
                <a:uLnTx/>
                <a:uFillTx/>
                <a:ea typeface="+mn-ea"/>
                <a:cs typeface="+mn-cs"/>
              </a:rPr>
              <a:t>Update </a:t>
            </a:r>
          </a:p>
        </p:txBody>
      </p:sp>
      <p:sp>
        <p:nvSpPr>
          <p:cNvPr id="3" name="Content Placeholder 2">
            <a:extLst>
              <a:ext uri="{FF2B5EF4-FFF2-40B4-BE49-F238E27FC236}">
                <a16:creationId xmlns:a16="http://schemas.microsoft.com/office/drawing/2014/main" id="{87A62536-030E-5383-3B2E-821954D71793}"/>
              </a:ext>
            </a:extLst>
          </p:cNvPr>
          <p:cNvSpPr>
            <a:spLocks noGrp="1"/>
          </p:cNvSpPr>
          <p:nvPr>
            <p:ph idx="1"/>
          </p:nvPr>
        </p:nvSpPr>
        <p:spPr>
          <a:xfrm>
            <a:off x="998483" y="1124607"/>
            <a:ext cx="9999949" cy="4968272"/>
          </a:xfrm>
        </p:spPr>
        <p:txBody>
          <a:bodyPr>
            <a:normAutofit/>
          </a:bodyPr>
          <a:lstStyle/>
          <a:p>
            <a:pPr marL="0" indent="0">
              <a:buNone/>
            </a:pPr>
            <a:endParaRPr lang="en-US" sz="3600" dirty="0"/>
          </a:p>
          <a:p>
            <a:pPr lvl="0"/>
            <a:r>
              <a:rPr lang="en-US" dirty="0"/>
              <a:t>FPCC Workgroups</a:t>
            </a:r>
            <a:endParaRPr lang="en-US" sz="3600" dirty="0"/>
          </a:p>
          <a:p>
            <a:pPr lvl="1">
              <a:buFont typeface="Courier New" panose="02070309020205020404" pitchFamily="49" charset="0"/>
              <a:buChar char="o"/>
            </a:pPr>
            <a:r>
              <a:rPr lang="en-US" dirty="0"/>
              <a:t>Public Policy &amp; Advocacy Workgroup</a:t>
            </a:r>
            <a:endParaRPr lang="en-US" sz="3200" dirty="0"/>
          </a:p>
          <a:p>
            <a:pPr lvl="1">
              <a:buFont typeface="Courier New" panose="02070309020205020404" pitchFamily="49" charset="0"/>
              <a:buChar char="o"/>
            </a:pPr>
            <a:r>
              <a:rPr lang="en-US" dirty="0"/>
              <a:t>Professional Education &amp; Practice Workgroup</a:t>
            </a:r>
            <a:endParaRPr lang="en-US" sz="3200" dirty="0"/>
          </a:p>
          <a:p>
            <a:pPr lvl="1">
              <a:buFont typeface="Courier New" panose="02070309020205020404" pitchFamily="49" charset="0"/>
              <a:buChar char="o"/>
            </a:pPr>
            <a:r>
              <a:rPr lang="en-US" dirty="0"/>
              <a:t>Pilot Project Workgroup</a:t>
            </a:r>
            <a:endParaRPr lang="en-US" sz="3200" dirty="0"/>
          </a:p>
          <a:p>
            <a:pPr lvl="1">
              <a:buFont typeface="Courier New" panose="02070309020205020404" pitchFamily="49" charset="0"/>
              <a:buChar char="o"/>
            </a:pPr>
            <a:r>
              <a:rPr lang="en-US" dirty="0"/>
              <a:t>Community Outreach &amp; Partnerships Workgroup</a:t>
            </a:r>
            <a:endParaRPr lang="en-US" sz="3200" dirty="0"/>
          </a:p>
          <a:p>
            <a:pPr lvl="1">
              <a:buFont typeface="Courier New" panose="02070309020205020404" pitchFamily="49" charset="0"/>
              <a:buChar char="o"/>
            </a:pPr>
            <a:r>
              <a:rPr lang="en-US" dirty="0"/>
              <a:t>Community Education Workgroup</a:t>
            </a:r>
            <a:endParaRPr lang="en-US" sz="3200" dirty="0"/>
          </a:p>
          <a:p>
            <a:pPr lvl="1">
              <a:buFont typeface="Courier New" panose="02070309020205020404" pitchFamily="49" charset="0"/>
              <a:buChar char="o"/>
            </a:pPr>
            <a:r>
              <a:rPr lang="en-US" dirty="0"/>
              <a:t>Pediatric Palliative Care Workgroup </a:t>
            </a:r>
            <a:endParaRPr lang="en-US" sz="3200" dirty="0"/>
          </a:p>
          <a:p>
            <a:pPr lvl="2">
              <a:buFont typeface="Wingdings" pitchFamily="2" charset="2"/>
              <a:buChar char="§"/>
            </a:pPr>
            <a:r>
              <a:rPr lang="en-US" sz="1900" dirty="0"/>
              <a:t>The Florida Pediatric Palliative Care Consortium, formed in 2011 by FHPCA and the Florida Pediatric Hospital Association, joined FPCC as a Workgroup in April 2022, and will be under FHPCA management.</a:t>
            </a:r>
          </a:p>
          <a:p>
            <a:endParaRPr lang="en-US" dirty="0"/>
          </a:p>
        </p:txBody>
      </p:sp>
    </p:spTree>
    <p:extLst>
      <p:ext uri="{BB962C8B-B14F-4D97-AF65-F5344CB8AC3E}">
        <p14:creationId xmlns:p14="http://schemas.microsoft.com/office/powerpoint/2010/main" val="238524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24C5ADC-ED8F-4846-BFD1-BAE22C93FAF9}"/>
              </a:ext>
            </a:extLst>
          </p:cNvPr>
          <p:cNvSpPr txBox="1"/>
          <p:nvPr/>
        </p:nvSpPr>
        <p:spPr>
          <a:xfrm>
            <a:off x="1193568" y="327095"/>
            <a:ext cx="9243203" cy="707886"/>
          </a:xfrm>
          <a:prstGeom prst="rect">
            <a:avLst/>
          </a:prstGeom>
          <a:noFill/>
        </p:spPr>
        <p:txBody>
          <a:bodyPr wrap="square">
            <a:spAutoFit/>
          </a:bodyPr>
          <a:lstStyle/>
          <a:p>
            <a:pPr lvl="0" algn="ctr">
              <a:defRPr/>
            </a:pPr>
            <a:r>
              <a:rPr lang="en-US" altLang="en-US" sz="4000" dirty="0">
                <a:solidFill>
                  <a:srgbClr val="002060"/>
                </a:solidFill>
              </a:rPr>
              <a:t>Florida Palliative Care Coalition </a:t>
            </a:r>
            <a:r>
              <a:rPr kumimoji="0" lang="en-US" sz="4000" i="0" u="none" strike="noStrike" kern="1200" cap="none" spc="0" normalizeH="0" baseline="0" noProof="0" dirty="0">
                <a:ln>
                  <a:noFill/>
                </a:ln>
                <a:solidFill>
                  <a:srgbClr val="002060"/>
                </a:solidFill>
                <a:effectLst/>
                <a:uLnTx/>
                <a:uFillTx/>
                <a:ea typeface="+mn-ea"/>
                <a:cs typeface="+mn-cs"/>
              </a:rPr>
              <a:t>Update </a:t>
            </a:r>
          </a:p>
        </p:txBody>
      </p:sp>
      <p:sp>
        <p:nvSpPr>
          <p:cNvPr id="3" name="Content Placeholder 2">
            <a:extLst>
              <a:ext uri="{FF2B5EF4-FFF2-40B4-BE49-F238E27FC236}">
                <a16:creationId xmlns:a16="http://schemas.microsoft.com/office/drawing/2014/main" id="{87A62536-030E-5383-3B2E-821954D71793}"/>
              </a:ext>
            </a:extLst>
          </p:cNvPr>
          <p:cNvSpPr>
            <a:spLocks noGrp="1"/>
          </p:cNvSpPr>
          <p:nvPr>
            <p:ph idx="1"/>
          </p:nvPr>
        </p:nvSpPr>
        <p:spPr>
          <a:xfrm>
            <a:off x="578069" y="1912883"/>
            <a:ext cx="10420363" cy="4179996"/>
          </a:xfrm>
        </p:spPr>
        <p:txBody>
          <a:bodyPr>
            <a:normAutofit/>
          </a:bodyPr>
          <a:lstStyle/>
          <a:p>
            <a:r>
              <a:rPr lang="en-US" dirty="0"/>
              <a:t>FPCC Kickoff Summit occurred in June 2021 – some follow-up interrupted by pandemic variant surges.</a:t>
            </a:r>
          </a:p>
          <a:p>
            <a:endParaRPr lang="en-US" sz="3600" dirty="0"/>
          </a:p>
          <a:p>
            <a:r>
              <a:rPr lang="en-US" dirty="0"/>
              <a:t>Workgroups have been meeting.</a:t>
            </a:r>
          </a:p>
          <a:p>
            <a:pPr marL="0" indent="0">
              <a:buNone/>
            </a:pPr>
            <a:endParaRPr lang="en-US" sz="3600" dirty="0"/>
          </a:p>
          <a:p>
            <a:pPr lvl="0"/>
            <a:r>
              <a:rPr lang="en-US" dirty="0"/>
              <a:t>Planning a FPCC convening in Fall 2022 in Central Florida.</a:t>
            </a:r>
            <a:endParaRPr lang="en-US" sz="3600" dirty="0"/>
          </a:p>
          <a:p>
            <a:pPr marL="0" indent="0">
              <a:buNone/>
            </a:pPr>
            <a:endParaRPr lang="en-US" dirty="0"/>
          </a:p>
        </p:txBody>
      </p:sp>
    </p:spTree>
    <p:extLst>
      <p:ext uri="{BB962C8B-B14F-4D97-AF65-F5344CB8AC3E}">
        <p14:creationId xmlns:p14="http://schemas.microsoft.com/office/powerpoint/2010/main" val="543078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24C5ADC-ED8F-4846-BFD1-BAE22C93FAF9}"/>
              </a:ext>
            </a:extLst>
          </p:cNvPr>
          <p:cNvSpPr txBox="1"/>
          <p:nvPr/>
        </p:nvSpPr>
        <p:spPr>
          <a:xfrm>
            <a:off x="1193568" y="327095"/>
            <a:ext cx="9243203" cy="707886"/>
          </a:xfrm>
          <a:prstGeom prst="rect">
            <a:avLst/>
          </a:prstGeom>
          <a:noFill/>
        </p:spPr>
        <p:txBody>
          <a:bodyPr wrap="square">
            <a:spAutoFit/>
          </a:bodyPr>
          <a:lstStyle/>
          <a:p>
            <a:pPr lvl="0" algn="ctr">
              <a:defRPr/>
            </a:pPr>
            <a:r>
              <a:rPr lang="en-US" altLang="en-US" sz="4000" dirty="0">
                <a:solidFill>
                  <a:srgbClr val="002060"/>
                </a:solidFill>
              </a:rPr>
              <a:t>Florida Palliative Care Coalition </a:t>
            </a:r>
            <a:r>
              <a:rPr kumimoji="0" lang="en-US" sz="4000" i="0" u="none" strike="noStrike" kern="1200" cap="none" spc="0" normalizeH="0" baseline="0" noProof="0" dirty="0">
                <a:ln>
                  <a:noFill/>
                </a:ln>
                <a:solidFill>
                  <a:srgbClr val="002060"/>
                </a:solidFill>
                <a:effectLst/>
                <a:uLnTx/>
                <a:uFillTx/>
                <a:ea typeface="+mn-ea"/>
                <a:cs typeface="+mn-cs"/>
              </a:rPr>
              <a:t>Update </a:t>
            </a:r>
          </a:p>
        </p:txBody>
      </p:sp>
      <p:sp>
        <p:nvSpPr>
          <p:cNvPr id="3" name="Content Placeholder 2">
            <a:extLst>
              <a:ext uri="{FF2B5EF4-FFF2-40B4-BE49-F238E27FC236}">
                <a16:creationId xmlns:a16="http://schemas.microsoft.com/office/drawing/2014/main" id="{87A62536-030E-5383-3B2E-821954D71793}"/>
              </a:ext>
            </a:extLst>
          </p:cNvPr>
          <p:cNvSpPr>
            <a:spLocks noGrp="1"/>
          </p:cNvSpPr>
          <p:nvPr>
            <p:ph idx="1"/>
          </p:nvPr>
        </p:nvSpPr>
        <p:spPr>
          <a:xfrm>
            <a:off x="430924" y="1156138"/>
            <a:ext cx="10546487" cy="4968272"/>
          </a:xfrm>
        </p:spPr>
        <p:txBody>
          <a:bodyPr>
            <a:normAutofit/>
          </a:bodyPr>
          <a:lstStyle/>
          <a:p>
            <a:pPr marL="0" indent="0">
              <a:buNone/>
            </a:pPr>
            <a:endParaRPr lang="en-US" sz="3600" dirty="0"/>
          </a:p>
          <a:p>
            <a:pPr lvl="0"/>
            <a:r>
              <a:rPr lang="en-US" dirty="0"/>
              <a:t>DOH “Chronic Disease Priority Area Workgroup” has included a Palliative Care goal in the State Health Improvement Plan (SHIP):</a:t>
            </a:r>
            <a:endParaRPr lang="en-US" sz="3600" dirty="0"/>
          </a:p>
          <a:p>
            <a:pPr lvl="1">
              <a:buFont typeface="Courier New" panose="02070309020205020404" pitchFamily="49" charset="0"/>
              <a:buChar char="o"/>
            </a:pPr>
            <a:r>
              <a:rPr lang="en-US" dirty="0"/>
              <a:t>“</a:t>
            </a:r>
            <a:r>
              <a:rPr lang="en-US" i="1" dirty="0"/>
              <a:t>By 2026, increase the number of palliative care board-certified physicians, advanced practice registered nurses, and registered nurses from 1110 (2019, National Hospital Survey) to 1,665.”</a:t>
            </a:r>
            <a:endParaRPr lang="en-US" sz="3200" dirty="0"/>
          </a:p>
          <a:p>
            <a:pPr lvl="1">
              <a:buFont typeface="Courier New" panose="02070309020205020404" pitchFamily="49" charset="0"/>
              <a:buChar char="o"/>
            </a:pPr>
            <a:r>
              <a:rPr lang="en-US" dirty="0"/>
              <a:t>(Note: This represents a 150% increase in trained physicians, APRNs, and RNs.  Actual delta between supply and demand is estimated to be about 230%.)</a:t>
            </a:r>
            <a:endParaRPr lang="en-US" sz="3200" dirty="0"/>
          </a:p>
          <a:p>
            <a:pPr marL="0" indent="0">
              <a:buNone/>
            </a:pPr>
            <a:endParaRPr lang="en-US" sz="3600" dirty="0"/>
          </a:p>
          <a:p>
            <a:endParaRPr lang="en-US" dirty="0"/>
          </a:p>
        </p:txBody>
      </p:sp>
    </p:spTree>
    <p:extLst>
      <p:ext uri="{BB962C8B-B14F-4D97-AF65-F5344CB8AC3E}">
        <p14:creationId xmlns:p14="http://schemas.microsoft.com/office/powerpoint/2010/main" val="4158613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24C5ADC-ED8F-4846-BFD1-BAE22C93FAF9}"/>
              </a:ext>
            </a:extLst>
          </p:cNvPr>
          <p:cNvSpPr txBox="1"/>
          <p:nvPr/>
        </p:nvSpPr>
        <p:spPr>
          <a:xfrm>
            <a:off x="1193568" y="327095"/>
            <a:ext cx="9243203" cy="707886"/>
          </a:xfrm>
          <a:prstGeom prst="rect">
            <a:avLst/>
          </a:prstGeom>
          <a:noFill/>
        </p:spPr>
        <p:txBody>
          <a:bodyPr wrap="square">
            <a:spAutoFit/>
          </a:bodyPr>
          <a:lstStyle/>
          <a:p>
            <a:pPr lvl="0" algn="ctr">
              <a:defRPr/>
            </a:pPr>
            <a:r>
              <a:rPr lang="en-US" altLang="en-US" sz="4000" dirty="0">
                <a:solidFill>
                  <a:srgbClr val="002060"/>
                </a:solidFill>
              </a:rPr>
              <a:t>Florida Palliative Care Coalition </a:t>
            </a:r>
            <a:r>
              <a:rPr kumimoji="0" lang="en-US" sz="4000" i="0" u="none" strike="noStrike" kern="1200" cap="none" spc="0" normalizeH="0" baseline="0" noProof="0" dirty="0">
                <a:ln>
                  <a:noFill/>
                </a:ln>
                <a:solidFill>
                  <a:srgbClr val="002060"/>
                </a:solidFill>
                <a:effectLst/>
                <a:uLnTx/>
                <a:uFillTx/>
                <a:ea typeface="+mn-ea"/>
                <a:cs typeface="+mn-cs"/>
              </a:rPr>
              <a:t>Update </a:t>
            </a:r>
          </a:p>
        </p:txBody>
      </p:sp>
      <p:sp>
        <p:nvSpPr>
          <p:cNvPr id="3" name="Content Placeholder 2">
            <a:extLst>
              <a:ext uri="{FF2B5EF4-FFF2-40B4-BE49-F238E27FC236}">
                <a16:creationId xmlns:a16="http://schemas.microsoft.com/office/drawing/2014/main" id="{87A62536-030E-5383-3B2E-821954D71793}"/>
              </a:ext>
            </a:extLst>
          </p:cNvPr>
          <p:cNvSpPr>
            <a:spLocks noGrp="1"/>
          </p:cNvSpPr>
          <p:nvPr>
            <p:ph idx="1"/>
          </p:nvPr>
        </p:nvSpPr>
        <p:spPr>
          <a:xfrm>
            <a:off x="160569" y="1463039"/>
            <a:ext cx="10837863" cy="4629839"/>
          </a:xfrm>
        </p:spPr>
        <p:txBody>
          <a:bodyPr>
            <a:normAutofit/>
          </a:bodyPr>
          <a:lstStyle/>
          <a:p>
            <a:pPr lvl="0"/>
            <a:r>
              <a:rPr lang="en-US" dirty="0"/>
              <a:t>  Meetings planned with new DOEA Secretary to present a concept for utilizing the existing aging services network in Florida to reach out to older adults and their family caregivers to educate about palliative care and increase their awareness. </a:t>
            </a:r>
          </a:p>
          <a:p>
            <a:pPr lvl="0"/>
            <a:endParaRPr lang="en-US" sz="3600" dirty="0"/>
          </a:p>
          <a:p>
            <a:pPr lvl="1">
              <a:buFont typeface="Courier New" panose="02070309020205020404" pitchFamily="49" charset="0"/>
              <a:buChar char="o"/>
            </a:pPr>
            <a:r>
              <a:rPr lang="en-US" dirty="0"/>
              <a:t>DOEA to provide more caregiver education and support via an online platform. </a:t>
            </a:r>
            <a:endParaRPr lang="en-US" sz="3200" dirty="0"/>
          </a:p>
          <a:p>
            <a:pPr marL="457200" lvl="1" indent="0">
              <a:buNone/>
            </a:pPr>
            <a:r>
              <a:rPr lang="en-US" dirty="0"/>
              <a:t>This aligns with efforts underway at DOEA and included in the State Plan on Aging containing broad language to increase availability of community-based service providers.  We believe this is applicable to palliative care.  We will report progress on the palliative care front to the DOEA State Plan on Aging for inclusion.</a:t>
            </a:r>
            <a:endParaRPr lang="en-US" sz="3600" dirty="0"/>
          </a:p>
          <a:p>
            <a:endParaRPr lang="en-US" dirty="0"/>
          </a:p>
        </p:txBody>
      </p:sp>
    </p:spTree>
    <p:extLst>
      <p:ext uri="{BB962C8B-B14F-4D97-AF65-F5344CB8AC3E}">
        <p14:creationId xmlns:p14="http://schemas.microsoft.com/office/powerpoint/2010/main" val="2160378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24C5ADC-ED8F-4846-BFD1-BAE22C93FAF9}"/>
              </a:ext>
            </a:extLst>
          </p:cNvPr>
          <p:cNvSpPr txBox="1"/>
          <p:nvPr/>
        </p:nvSpPr>
        <p:spPr>
          <a:xfrm>
            <a:off x="1193568" y="327095"/>
            <a:ext cx="9243203" cy="707886"/>
          </a:xfrm>
          <a:prstGeom prst="rect">
            <a:avLst/>
          </a:prstGeom>
          <a:noFill/>
        </p:spPr>
        <p:txBody>
          <a:bodyPr wrap="square">
            <a:spAutoFit/>
          </a:bodyPr>
          <a:lstStyle/>
          <a:p>
            <a:pPr lvl="0" algn="ctr">
              <a:defRPr/>
            </a:pPr>
            <a:r>
              <a:rPr lang="en-US" altLang="en-US" sz="4000" dirty="0">
                <a:solidFill>
                  <a:srgbClr val="002060"/>
                </a:solidFill>
              </a:rPr>
              <a:t>Florida Palliative Care Coalition </a:t>
            </a:r>
            <a:r>
              <a:rPr kumimoji="0" lang="en-US" sz="4000" i="0" u="none" strike="noStrike" kern="1200" cap="none" spc="0" normalizeH="0" baseline="0" noProof="0" dirty="0">
                <a:ln>
                  <a:noFill/>
                </a:ln>
                <a:solidFill>
                  <a:srgbClr val="002060"/>
                </a:solidFill>
                <a:effectLst/>
                <a:uLnTx/>
                <a:uFillTx/>
                <a:ea typeface="+mn-ea"/>
                <a:cs typeface="+mn-cs"/>
              </a:rPr>
              <a:t>Update </a:t>
            </a:r>
          </a:p>
        </p:txBody>
      </p:sp>
      <p:sp>
        <p:nvSpPr>
          <p:cNvPr id="3" name="Content Placeholder 2">
            <a:extLst>
              <a:ext uri="{FF2B5EF4-FFF2-40B4-BE49-F238E27FC236}">
                <a16:creationId xmlns:a16="http://schemas.microsoft.com/office/drawing/2014/main" id="{87A62536-030E-5383-3B2E-821954D71793}"/>
              </a:ext>
            </a:extLst>
          </p:cNvPr>
          <p:cNvSpPr>
            <a:spLocks noGrp="1"/>
          </p:cNvSpPr>
          <p:nvPr>
            <p:ph idx="1"/>
          </p:nvPr>
        </p:nvSpPr>
        <p:spPr>
          <a:xfrm>
            <a:off x="882869" y="2186152"/>
            <a:ext cx="10115563" cy="3906726"/>
          </a:xfrm>
        </p:spPr>
        <p:txBody>
          <a:bodyPr>
            <a:normAutofit/>
          </a:bodyPr>
          <a:lstStyle/>
          <a:p>
            <a:pPr lvl="0"/>
            <a:r>
              <a:rPr lang="en-US" dirty="0"/>
              <a:t>  Targeting Health Plans to educate decision-makers regarding better patient outcomes, and the business case for palliative care.</a:t>
            </a:r>
            <a:endParaRPr lang="en-US" sz="3600" dirty="0"/>
          </a:p>
          <a:p>
            <a:endParaRPr lang="en-US" dirty="0"/>
          </a:p>
        </p:txBody>
      </p:sp>
    </p:spTree>
    <p:extLst>
      <p:ext uri="{BB962C8B-B14F-4D97-AF65-F5344CB8AC3E}">
        <p14:creationId xmlns:p14="http://schemas.microsoft.com/office/powerpoint/2010/main" val="14503709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D10B7DCF87C794E934192F8B9A6AF13" ma:contentTypeVersion="12" ma:contentTypeDescription="Create a new document." ma:contentTypeScope="" ma:versionID="76f6266e6e05f2f940211613e6dca532">
  <xsd:schema xmlns:xsd="http://www.w3.org/2001/XMLSchema" xmlns:xs="http://www.w3.org/2001/XMLSchema" xmlns:p="http://schemas.microsoft.com/office/2006/metadata/properties" xmlns:ns2="805d71fa-ff62-4445-82b1-78d22eeff6be" xmlns:ns3="b2fbeb1f-f6f0-497d-8a0a-40d109ca1df2" targetNamespace="http://schemas.microsoft.com/office/2006/metadata/properties" ma:root="true" ma:fieldsID="312db7b8e69d9b278df5a7c423317f7c" ns2:_="" ns3:_="">
    <xsd:import namespace="805d71fa-ff62-4445-82b1-78d22eeff6be"/>
    <xsd:import namespace="b2fbeb1f-f6f0-497d-8a0a-40d109ca1df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5d71fa-ff62-4445-82b1-78d22eeff6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2fbeb1f-f6f0-497d-8a0a-40d109ca1df2"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50AE871-2C88-4E22-94AE-C6BB86A3331E}">
  <ds:schemaRefs>
    <ds:schemaRef ds:uri="http://schemas.microsoft.com/sharepoint/v3/contenttype/forms"/>
  </ds:schemaRefs>
</ds:datastoreItem>
</file>

<file path=customXml/itemProps2.xml><?xml version="1.0" encoding="utf-8"?>
<ds:datastoreItem xmlns:ds="http://schemas.openxmlformats.org/officeDocument/2006/customXml" ds:itemID="{94C8F04A-C29F-4FC5-97F2-18A8A711DB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5d71fa-ff62-4445-82b1-78d22eeff6be"/>
    <ds:schemaRef ds:uri="b2fbeb1f-f6f0-497d-8a0a-40d109ca1d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7B1D63A-9589-4A5D-B775-8381FF9855B3}">
  <ds:schemaRefs>
    <ds:schemaRef ds:uri="http://schemas.microsoft.com/office/2006/metadata/properties"/>
    <ds:schemaRef ds:uri="http://purl.org/dc/elements/1.1/"/>
    <ds:schemaRef ds:uri="http://schemas.microsoft.com/office/2006/documentManagement/types"/>
    <ds:schemaRef ds:uri="http://purl.org/dc/terms/"/>
    <ds:schemaRef ds:uri="805d71fa-ff62-4445-82b1-78d22eeff6be"/>
    <ds:schemaRef ds:uri="http://purl.org/dc/dcmitype/"/>
    <ds:schemaRef ds:uri="http://schemas.microsoft.com/office/infopath/2007/PartnerControls"/>
    <ds:schemaRef ds:uri="http://schemas.openxmlformats.org/package/2006/metadata/core-properties"/>
    <ds:schemaRef ds:uri="b2fbeb1f-f6f0-497d-8a0a-40d109ca1df2"/>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7972</TotalTime>
  <Words>657</Words>
  <Application>Microsoft Macintosh PowerPoint</Application>
  <PresentationFormat>Widescreen</PresentationFormat>
  <Paragraphs>57</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Courier New</vt:lpstr>
      <vt:lpstr>Wingdings</vt:lpstr>
      <vt:lpstr>Office Theme</vt:lpstr>
      <vt:lpstr> Florida Palliative  Care Coalition  Paul A. Ledford, President &amp; CEO Florida Hospice &amp; Palliative Care Association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Florida Palliative  Care Coalition</dc:title>
  <dc:creator>braydenlentz@outlook.com</dc:creator>
  <cp:lastModifiedBy>Paul Ledford</cp:lastModifiedBy>
  <cp:revision>18</cp:revision>
  <cp:lastPrinted>2022-05-19T17:41:28Z</cp:lastPrinted>
  <dcterms:created xsi:type="dcterms:W3CDTF">2021-05-27T18:28:20Z</dcterms:created>
  <dcterms:modified xsi:type="dcterms:W3CDTF">2022-05-19T19:17:09Z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0x0101009D10B7DCF87C794E934192F8B9A6AF13</vt:lpwstr>
  </property>
</Properties>
</file>