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 autoCompressPictures="0">
  <p:sldMasterIdLst>
    <p:sldMasterId id="2147483648" r:id="rId4"/>
    <p:sldMasterId id="2147483671" r:id="rId5"/>
    <p:sldMasterId id="2147483681" r:id="rId6"/>
    <p:sldMasterId id="2147483693" r:id="rId7"/>
  </p:sldMasterIdLst>
  <p:notesMasterIdLst>
    <p:notesMasterId r:id="rId27"/>
  </p:notesMasterIdLst>
  <p:handoutMasterIdLst>
    <p:handoutMasterId r:id="rId28"/>
  </p:handoutMasterIdLst>
  <p:sldIdLst>
    <p:sldId id="257" r:id="rId8"/>
    <p:sldId id="259" r:id="rId9"/>
    <p:sldId id="260" r:id="rId10"/>
    <p:sldId id="261" r:id="rId11"/>
    <p:sldId id="262" r:id="rId12"/>
    <p:sldId id="264" r:id="rId13"/>
    <p:sldId id="263" r:id="rId14"/>
    <p:sldId id="265" r:id="rId15"/>
    <p:sldId id="266" r:id="rId16"/>
    <p:sldId id="277" r:id="rId17"/>
    <p:sldId id="268" r:id="rId18"/>
    <p:sldId id="269" r:id="rId19"/>
    <p:sldId id="270" r:id="rId20"/>
    <p:sldId id="271" r:id="rId21"/>
    <p:sldId id="273" r:id="rId22"/>
    <p:sldId id="272" r:id="rId23"/>
    <p:sldId id="274" r:id="rId24"/>
    <p:sldId id="275" r:id="rId25"/>
    <p:sldId id="276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1D51"/>
    <a:srgbClr val="2C567A"/>
    <a:srgbClr val="0072C7"/>
    <a:srgbClr val="6666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87949" autoAdjust="0"/>
  </p:normalViewPr>
  <p:slideViewPr>
    <p:cSldViewPr snapToGrid="0" showGuides="1">
      <p:cViewPr varScale="1">
        <p:scale>
          <a:sx n="89" d="100"/>
          <a:sy n="89" d="100"/>
        </p:scale>
        <p:origin x="1219" y="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1315"/>
    </p:cViewPr>
  </p:sorterViewPr>
  <p:notesViewPr>
    <p:cSldViewPr snapToGrid="0">
      <p:cViewPr>
        <p:scale>
          <a:sx n="100" d="100"/>
          <a:sy n="100" d="100"/>
        </p:scale>
        <p:origin x="1560" y="-146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" Type="http://schemas.openxmlformats.org/officeDocument/2006/relationships/customXml" Target="../customXml/item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="" xmlns:a16="http://schemas.microsoft.com/office/drawing/2014/main" id="{27243D74-B9C1-450A-B0F3-6C6DCB0CF20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32C27C33-9BB1-41D5-A236-12767E7E722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AB3EA8-A58D-4C92-A3AB-D271CCC294C7}" type="datetimeFigureOut">
              <a:rPr lang="en-US" smtClean="0"/>
              <a:t>10/21/2020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44A7EADB-04A4-4093-B238-438E2C7317A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EDDD8696-706D-440E-AE04-4C644F0613E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2A5DE8-F2C4-4DB3-88D1-656DCD59E73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98243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EFB4FA-E877-413E-B608-88789D806C57}" type="datetimeFigureOut">
              <a:rPr lang="en-US" noProof="0" smtClean="0"/>
              <a:t>10/21/2020</a:t>
            </a:fld>
            <a:endParaRPr lang="en-US" noProof="0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36304E-FDE3-4B4F-A3B7-EBE87F3FA5E2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0851386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36304E-FDE3-4B4F-A3B7-EBE87F3FA5E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5309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0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456FD49-C258-4333-9422-358C976A341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757738" y="2173288"/>
            <a:ext cx="3857625" cy="2090808"/>
          </a:xfrm>
        </p:spPr>
        <p:txBody>
          <a:bodyPr anchor="b">
            <a:noAutofit/>
          </a:bodyPr>
          <a:lstStyle>
            <a:lvl1pPr algn="l">
              <a:defRPr sz="3150" b="1" cap="all" baseline="0">
                <a:solidFill>
                  <a:srgbClr val="0D1D51"/>
                </a:solidFill>
                <a:latin typeface="+mj-lt"/>
              </a:defRPr>
            </a:lvl1pPr>
          </a:lstStyle>
          <a:p>
            <a:r>
              <a:rPr lang="en-US" noProof="0" dirty="0"/>
              <a:t>Title comes here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59758E15-A93D-4FB9-843D-1490E27A15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57738" y="4279972"/>
            <a:ext cx="3857625" cy="503167"/>
          </a:xfrm>
        </p:spPr>
        <p:txBody>
          <a:bodyPr>
            <a:noAutofit/>
          </a:bodyPr>
          <a:lstStyle>
            <a:lvl1pPr marL="0" indent="0" algn="l">
              <a:buNone/>
              <a:defRPr sz="1350" b="0" cap="all" baseline="0">
                <a:solidFill>
                  <a:schemeClr val="tx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noProof="0" dirty="0"/>
              <a:t>Click to edit Master subtitle style</a:t>
            </a:r>
          </a:p>
        </p:txBody>
      </p:sp>
      <p:pic>
        <p:nvPicPr>
          <p:cNvPr id="6" name="Picture 5" descr="Icon&#10;&#10;Description automatically generated">
            <a:extLst>
              <a:ext uri="{FF2B5EF4-FFF2-40B4-BE49-F238E27FC236}">
                <a16:creationId xmlns="" xmlns:a16="http://schemas.microsoft.com/office/drawing/2014/main" id="{82C7DA4C-4742-4AC6-8629-EBC42AC720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-108065" y="642896"/>
            <a:ext cx="5151592" cy="5151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84962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30103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653073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57862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2400" b="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556783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57041E3D-4C81-4489-A280-54AD1C4F1DE8}" type="datetimeFigureOut">
              <a:rPr lang="en-US"/>
              <a:pPr>
                <a:defRPr/>
              </a:pPr>
              <a:t>10/21/2020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FF9D071C-53F5-4D2C-98AF-0C3525AD923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9075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CA362ED5-9541-4028-B4DB-6C5222BFF4E6}" type="datetimeFigureOut">
              <a:rPr lang="en-US"/>
              <a:pPr>
                <a:defRPr/>
              </a:pPr>
              <a:t>10/21/2020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B416716-15C7-490C-B7C0-FD84F96D5A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23929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4C614AC-2393-490E-A7EC-4A140561219C}" type="datetimeFigureOut">
              <a:rPr lang="en-US"/>
              <a:pPr>
                <a:defRPr/>
              </a:pPr>
              <a:t>10/21/2020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CCD38B1E-1C2A-4C4B-A057-4BB69A1D0B8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44105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56F9CDE7-2C0E-4EED-B6F9-F3E7E2500721}" type="datetimeFigureOut">
              <a:rPr lang="en-US"/>
              <a:pPr>
                <a:defRPr/>
              </a:pPr>
              <a:t>10/21/2020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5649561E-F21C-459E-BDA5-DA24C8DD6E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807351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8D1E63CA-779B-4F76-A480-D7BB8F9EE13F}" type="datetimeFigureOut">
              <a:rPr lang="en-US"/>
              <a:pPr>
                <a:defRPr/>
              </a:pPr>
              <a:t>10/21/2020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DF06DB32-0E11-49D6-A194-B90D22CF18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3441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9CD0ABED-C650-4670-94E3-A6D8265201B1}" type="datetimeFigureOut">
              <a:rPr lang="en-US"/>
              <a:pPr>
                <a:defRPr/>
              </a:pPr>
              <a:t>10/21/2020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4DC67C9-E730-4DB4-921E-2E1E08C156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26362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="" xmlns:a16="http://schemas.microsoft.com/office/drawing/2014/main" id="{B70E2287-0F7B-4DD3-A805-DB19BBF3C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6954" y="246621"/>
            <a:ext cx="8362950" cy="920336"/>
          </a:xfrm>
        </p:spPr>
        <p:txBody>
          <a:bodyPr lIns="0" tIns="0" rIns="0" bIns="0" anchor="b">
            <a:noAutofit/>
          </a:bodyPr>
          <a:lstStyle>
            <a:lvl1pPr>
              <a:defRPr sz="2400" b="1" cap="all" baseline="0"/>
            </a:lvl1pPr>
          </a:lstStyle>
          <a:p>
            <a:r>
              <a:rPr lang="en-US" noProof="0" dirty="0"/>
              <a:t>Click to edit Master title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8DCE74CE-BEFF-42B3-BF3E-C41B1B1F1EE4}"/>
              </a:ext>
            </a:extLst>
          </p:cNvPr>
          <p:cNvSpPr/>
          <p:nvPr userDrawn="1"/>
        </p:nvSpPr>
        <p:spPr>
          <a:xfrm rot="10800000">
            <a:off x="386953" y="-16721"/>
            <a:ext cx="943964" cy="110506"/>
          </a:xfrm>
          <a:prstGeom prst="rect">
            <a:avLst/>
          </a:prstGeom>
          <a:solidFill>
            <a:srgbClr val="0D1D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noProof="0" dirty="0">
              <a:solidFill>
                <a:schemeClr val="bg1"/>
              </a:solidFill>
            </a:endParaRPr>
          </a:p>
        </p:txBody>
      </p:sp>
      <p:pic>
        <p:nvPicPr>
          <p:cNvPr id="8" name="Picture 7" descr="A picture containing icon&#10;&#10;Description automatically generated">
            <a:extLst>
              <a:ext uri="{FF2B5EF4-FFF2-40B4-BE49-F238E27FC236}">
                <a16:creationId xmlns="" xmlns:a16="http://schemas.microsoft.com/office/drawing/2014/main" id="{DABA87AF-37FB-442D-948D-0E74BDF96E5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35487" y="5220393"/>
            <a:ext cx="1504280" cy="1504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7606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71E3ADE8-AE7F-4F88-80B4-C44E18DBE450}" type="datetimeFigureOut">
              <a:rPr lang="en-US"/>
              <a:pPr>
                <a:defRPr/>
              </a:pPr>
              <a:t>10/21/2020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8DD8C653-A584-4754-848B-B69012DFF89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873989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6AB2F935-A581-4BE5-8B7E-98AEA0AF1498}" type="datetimeFigureOut">
              <a:rPr lang="en-US"/>
              <a:pPr>
                <a:defRPr/>
              </a:pPr>
              <a:t>10/21/2020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91020272-32D2-466D-AA35-CF2B58D617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20459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493E7607-1D0B-4402-A062-FC5F7E5ABD0C}" type="datetimeFigureOut">
              <a:rPr lang="en-US"/>
              <a:pPr>
                <a:defRPr/>
              </a:pPr>
              <a:t>10/21/2020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EB8E969B-24C6-4D87-AFDA-E21B6A3692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17692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7FE0BB8B-E115-4966-9957-7CE6FE1AC743}" type="datetimeFigureOut">
              <a:rPr lang="en-US"/>
              <a:pPr>
                <a:defRPr/>
              </a:pPr>
              <a:t>10/21/2020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A23DB81C-087F-4D18-A560-A7E3525A49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85942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9229BA72-5A35-48DD-AF9B-8B4C1B5A6941}" type="datetimeFigureOut">
              <a:rPr lang="en-US"/>
              <a:pPr>
                <a:defRPr/>
              </a:pPr>
              <a:t>10/21/2020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FB6E1A22-9850-4B9D-A172-EAAE2CC1754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507910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149637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2353490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141853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021578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9022358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97750"/>
            <a:ext cx="7886700" cy="126766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758249"/>
            <a:ext cx="3886200" cy="4161289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758249"/>
            <a:ext cx="3886200" cy="416128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07911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7"/>
            <a:ext cx="3868340" cy="350108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7"/>
            <a:ext cx="3887391" cy="350108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04824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Content Placeholder 2">
            <a:extLst>
              <a:ext uri="{FF2B5EF4-FFF2-40B4-BE49-F238E27FC236}">
                <a16:creationId xmlns="" xmlns:a16="http://schemas.microsoft.com/office/drawing/2014/main" id="{1A1F33A2-66F7-4D85-99DD-7B00F265AC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6953" y="1825625"/>
            <a:ext cx="8128397" cy="4351338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13" name="Title 1">
            <a:extLst>
              <a:ext uri="{FF2B5EF4-FFF2-40B4-BE49-F238E27FC236}">
                <a16:creationId xmlns="" xmlns:a16="http://schemas.microsoft.com/office/drawing/2014/main" id="{EF788279-D710-447A-9E71-4D1344575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6954" y="246621"/>
            <a:ext cx="8362950" cy="920336"/>
          </a:xfrm>
        </p:spPr>
        <p:txBody>
          <a:bodyPr lIns="0" tIns="0" rIns="0" bIns="0" anchor="b">
            <a:noAutofit/>
          </a:bodyPr>
          <a:lstStyle>
            <a:lvl1pPr>
              <a:defRPr sz="2400" b="1" cap="all" baseline="0"/>
            </a:lvl1pPr>
          </a:lstStyle>
          <a:p>
            <a:r>
              <a:rPr lang="en-US" noProof="0" dirty="0"/>
              <a:t>Click to edit Master title style</a:t>
            </a:r>
          </a:p>
        </p:txBody>
      </p:sp>
      <p:pic>
        <p:nvPicPr>
          <p:cNvPr id="8" name="Picture 7" descr="A picture containing icon&#10;&#10;Description automatically generated">
            <a:extLst>
              <a:ext uri="{FF2B5EF4-FFF2-40B4-BE49-F238E27FC236}">
                <a16:creationId xmlns="" xmlns:a16="http://schemas.microsoft.com/office/drawing/2014/main" id="{BCC75F9E-66EC-4D9C-8CB5-FCB41BB7E4B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35487" y="5220393"/>
            <a:ext cx="1504280" cy="1504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975897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532174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352414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753582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2400" b="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368801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76627016-BFC4-46D4-89DB-F72E3C3461EC}"/>
              </a:ext>
            </a:extLst>
          </p:cNvPr>
          <p:cNvSpPr/>
          <p:nvPr userDrawn="1"/>
        </p:nvSpPr>
        <p:spPr>
          <a:xfrm rot="10800000">
            <a:off x="386953" y="-16721"/>
            <a:ext cx="943964" cy="110506"/>
          </a:xfrm>
          <a:prstGeom prst="rect">
            <a:avLst/>
          </a:prstGeom>
          <a:solidFill>
            <a:srgbClr val="0D1D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noProof="0" dirty="0">
              <a:solidFill>
                <a:schemeClr val="bg1"/>
              </a:solidFill>
            </a:endParaRPr>
          </a:p>
        </p:txBody>
      </p:sp>
      <p:sp>
        <p:nvSpPr>
          <p:cNvPr id="14" name="Content Placeholder 2">
            <a:extLst>
              <a:ext uri="{FF2B5EF4-FFF2-40B4-BE49-F238E27FC236}">
                <a16:creationId xmlns="" xmlns:a16="http://schemas.microsoft.com/office/drawing/2014/main" id="{079DA8F4-EDD3-4D62-A90B-8C3C1AFB00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86953" y="1825625"/>
            <a:ext cx="4127897" cy="4351338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17" name="Content Placeholder 3">
            <a:extLst>
              <a:ext uri="{FF2B5EF4-FFF2-40B4-BE49-F238E27FC236}">
                <a16:creationId xmlns="" xmlns:a16="http://schemas.microsoft.com/office/drawing/2014/main" id="{DA0DA994-B4A9-447A-BEBF-3EA31D3755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21" name="Title 1">
            <a:extLst>
              <a:ext uri="{FF2B5EF4-FFF2-40B4-BE49-F238E27FC236}">
                <a16:creationId xmlns="" xmlns:a16="http://schemas.microsoft.com/office/drawing/2014/main" id="{19DEF115-82C2-4E9D-A22C-8DA561FB3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6954" y="246621"/>
            <a:ext cx="8362950" cy="920336"/>
          </a:xfrm>
        </p:spPr>
        <p:txBody>
          <a:bodyPr lIns="0" tIns="0" rIns="0" bIns="0" anchor="b">
            <a:noAutofit/>
          </a:bodyPr>
          <a:lstStyle>
            <a:lvl1pPr>
              <a:defRPr sz="2400" b="1" cap="all" baseline="0"/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pic>
        <p:nvPicPr>
          <p:cNvPr id="8" name="Picture 7" descr="A picture containing icon&#10;&#10;Description automatically generated">
            <a:extLst>
              <a:ext uri="{FF2B5EF4-FFF2-40B4-BE49-F238E27FC236}">
                <a16:creationId xmlns="" xmlns:a16="http://schemas.microsoft.com/office/drawing/2014/main" id="{DF66246A-D04A-42B7-8DAC-ECFFFF80F52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35487" y="5220393"/>
            <a:ext cx="1504280" cy="1504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29342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03434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890599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141853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021578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671469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97750"/>
            <a:ext cx="7886700" cy="126766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758249"/>
            <a:ext cx="3886200" cy="4161289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758249"/>
            <a:ext cx="3886200" cy="416128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13612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7"/>
            <a:ext cx="3868340" cy="350108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7"/>
            <a:ext cx="3887391" cy="350108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712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5" Type="http://schemas.openxmlformats.org/officeDocument/2006/relationships/slideLayout" Target="../slideLayouts/slideLayout9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9.xml"/><Relationship Id="rId10" Type="http://schemas.openxmlformats.org/officeDocument/2006/relationships/theme" Target="../theme/theme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BCC4D7FA-B85E-4477-8C62-94955B340F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noProof="0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1F1226BB-3E56-4E7F-8172-7EC03C9F0B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pic>
        <p:nvPicPr>
          <p:cNvPr id="6" name="Picture 5" descr="A picture containing icon&#10;&#10;Description automatically generated">
            <a:extLst>
              <a:ext uri="{FF2B5EF4-FFF2-40B4-BE49-F238E27FC236}">
                <a16:creationId xmlns="" xmlns:a16="http://schemas.microsoft.com/office/drawing/2014/main" id="{3CEACFBE-69DF-4F20-A729-45EE1F2FF5F6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535487" y="5220393"/>
            <a:ext cx="1504280" cy="1504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082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  <p:sldLayoutId id="2147483669" r:id="rId3"/>
    <p:sldLayoutId id="2147483670" r:id="rId4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150" b="1" i="0" kern="1200" baseline="0">
          <a:solidFill>
            <a:srgbClr val="0D1D51"/>
          </a:solidFill>
          <a:latin typeface="Open Sans" panose="020B0606030504020204" pitchFamily="34" charset="0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 baseline="0">
          <a:solidFill>
            <a:schemeClr val="tx1"/>
          </a:solidFill>
          <a:latin typeface="Open Sans" panose="020B0606030504020204" pitchFamily="34" charset="0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Open Sans" panose="020B0606030504020204" pitchFamily="34" charset="0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 baseline="0">
          <a:solidFill>
            <a:schemeClr val="tx1"/>
          </a:solidFill>
          <a:latin typeface="Open Sans" panose="020B0606030504020204" pitchFamily="34" charset="0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 baseline="0">
          <a:solidFill>
            <a:schemeClr val="tx1"/>
          </a:solidFill>
          <a:latin typeface="Open Sans" panose="020B0606030504020204" pitchFamily="34" charset="0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 baseline="0">
          <a:solidFill>
            <a:schemeClr val="tx1"/>
          </a:solidFill>
          <a:latin typeface="Open Sans" panose="020B0606030504020204" pitchFamily="34" charset="0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2880" userDrawn="1">
          <p15:clr>
            <a:srgbClr val="F26B43"/>
          </p15:clr>
        </p15:guide>
        <p15:guide id="3" pos="244" userDrawn="1">
          <p15:clr>
            <a:srgbClr val="F26B43"/>
          </p15:clr>
        </p15:guide>
        <p15:guide id="4" pos="5512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307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08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37618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rgbClr val="595959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rgbClr val="595959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rgbClr val="595959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rgbClr val="595959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rgbClr val="595959"/>
          </a:solidFill>
          <a:latin typeface="Calibri Light" panose="020F0302020204030204" pitchFamily="34" charset="0"/>
        </a:defRPr>
      </a:lvl5pPr>
      <a:lvl6pPr marL="34290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rgbClr val="595959"/>
          </a:solidFill>
          <a:latin typeface="Calibri Light" panose="020F0302020204030204" pitchFamily="34" charset="0"/>
        </a:defRPr>
      </a:lvl6pPr>
      <a:lvl7pPr marL="68580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rgbClr val="595959"/>
          </a:solidFill>
          <a:latin typeface="Calibri Light" panose="020F0302020204030204" pitchFamily="34" charset="0"/>
        </a:defRPr>
      </a:lvl7pPr>
      <a:lvl8pPr marL="102870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rgbClr val="595959"/>
          </a:solidFill>
          <a:latin typeface="Calibri Light" panose="020F0302020204030204" pitchFamily="34" charset="0"/>
        </a:defRPr>
      </a:lvl8pPr>
      <a:lvl9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rgbClr val="595959"/>
          </a:solidFill>
          <a:latin typeface="Calibri Light" panose="020F0302020204030204" pitchFamily="34" charset="0"/>
        </a:defRPr>
      </a:lvl9pPr>
    </p:titleStyle>
    <p:bodyStyle>
      <a:lvl1pPr marL="171450" indent="-171450" algn="l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rgbClr val="595959"/>
          </a:solidFill>
          <a:latin typeface="+mn-lt"/>
          <a:ea typeface="+mn-ea"/>
          <a:cs typeface="+mn-cs"/>
        </a:defRPr>
      </a:lvl1pPr>
      <a:lvl2pPr marL="514350" indent="-171450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rgbClr val="595959"/>
          </a:solidFill>
          <a:latin typeface="+mn-lt"/>
          <a:ea typeface="+mn-ea"/>
          <a:cs typeface="+mn-cs"/>
        </a:defRPr>
      </a:lvl2pPr>
      <a:lvl3pPr marL="857250" indent="-171450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rgbClr val="595959"/>
          </a:solidFill>
          <a:latin typeface="+mn-lt"/>
          <a:ea typeface="+mn-ea"/>
          <a:cs typeface="+mn-cs"/>
        </a:defRPr>
      </a:lvl3pPr>
      <a:lvl4pPr marL="1200150" indent="-171450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rgbClr val="595959"/>
          </a:solidFill>
          <a:latin typeface="+mn-lt"/>
          <a:ea typeface="+mn-ea"/>
          <a:cs typeface="+mn-cs"/>
        </a:defRPr>
      </a:lvl4pPr>
      <a:lvl5pPr marL="1543050" indent="-171450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rgbClr val="595959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409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1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00" smtClean="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fld id="{628C2183-6525-4B31-B9EE-BDD0C6BA3502}" type="datetimeFigureOut">
              <a:rPr lang="en-US"/>
              <a:pPr>
                <a:defRPr/>
              </a:pPr>
              <a:t>10/21/2020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 smtClean="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fld id="{BA0D75FA-7B1C-4E22-B8A0-81DCF8CD3E2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32477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anose="020F0502020204030204" pitchFamily="34" charset="0"/>
        </a:defRPr>
      </a:lvl5pPr>
      <a:lvl6pPr marL="342900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anose="020F0502020204030204" pitchFamily="34" charset="0"/>
        </a:defRPr>
      </a:lvl6pPr>
      <a:lvl7pPr marL="685800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anose="020F0502020204030204" pitchFamily="34" charset="0"/>
        </a:defRPr>
      </a:lvl7pPr>
      <a:lvl8pPr marL="1028700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anose="020F0502020204030204" pitchFamily="34" charset="0"/>
        </a:defRPr>
      </a:lvl8pPr>
      <a:lvl9pPr marL="1371600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257175" indent="-257175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08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96684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rgbClr val="595959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rgbClr val="595959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rgbClr val="595959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rgbClr val="595959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rgbClr val="595959"/>
          </a:solidFill>
          <a:latin typeface="Calibri Light" panose="020F0302020204030204" pitchFamily="34" charset="0"/>
        </a:defRPr>
      </a:lvl5pPr>
      <a:lvl6pPr marL="34290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rgbClr val="595959"/>
          </a:solidFill>
          <a:latin typeface="Calibri Light" panose="020F0302020204030204" pitchFamily="34" charset="0"/>
        </a:defRPr>
      </a:lvl6pPr>
      <a:lvl7pPr marL="68580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rgbClr val="595959"/>
          </a:solidFill>
          <a:latin typeface="Calibri Light" panose="020F0302020204030204" pitchFamily="34" charset="0"/>
        </a:defRPr>
      </a:lvl7pPr>
      <a:lvl8pPr marL="102870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rgbClr val="595959"/>
          </a:solidFill>
          <a:latin typeface="Calibri Light" panose="020F0302020204030204" pitchFamily="34" charset="0"/>
        </a:defRPr>
      </a:lvl8pPr>
      <a:lvl9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rgbClr val="595959"/>
          </a:solidFill>
          <a:latin typeface="Calibri Light" panose="020F0302020204030204" pitchFamily="34" charset="0"/>
        </a:defRPr>
      </a:lvl9pPr>
    </p:titleStyle>
    <p:bodyStyle>
      <a:lvl1pPr marL="171450" indent="-171450" algn="l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rgbClr val="595959"/>
          </a:solidFill>
          <a:latin typeface="+mn-lt"/>
          <a:ea typeface="+mn-ea"/>
          <a:cs typeface="+mn-cs"/>
        </a:defRPr>
      </a:lvl1pPr>
      <a:lvl2pPr marL="514350" indent="-171450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rgbClr val="595959"/>
          </a:solidFill>
          <a:latin typeface="+mn-lt"/>
          <a:ea typeface="+mn-ea"/>
          <a:cs typeface="+mn-cs"/>
        </a:defRPr>
      </a:lvl2pPr>
      <a:lvl3pPr marL="857250" indent="-171450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rgbClr val="595959"/>
          </a:solidFill>
          <a:latin typeface="+mn-lt"/>
          <a:ea typeface="+mn-ea"/>
          <a:cs typeface="+mn-cs"/>
        </a:defRPr>
      </a:lvl3pPr>
      <a:lvl4pPr marL="1200150" indent="-171450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rgbClr val="595959"/>
          </a:solidFill>
          <a:latin typeface="+mn-lt"/>
          <a:ea typeface="+mn-ea"/>
          <a:cs typeface="+mn-cs"/>
        </a:defRPr>
      </a:lvl4pPr>
      <a:lvl5pPr marL="1543050" indent="-171450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rgbClr val="595959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98EF7BD-FE81-4B20-8DC5-0B3EB736F9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altLang="en-US" sz="3200" dirty="0">
                <a:latin typeface="Museo Sans 500" panose="02000000000000000000" pitchFamily="50" charset="0"/>
              </a:rPr>
              <a:t>Florida’s Palliative</a:t>
            </a:r>
            <a:br>
              <a:rPr lang="en-US" altLang="en-US" sz="3200" dirty="0">
                <a:latin typeface="Museo Sans 500" panose="02000000000000000000" pitchFamily="50" charset="0"/>
              </a:rPr>
            </a:br>
            <a:r>
              <a:rPr lang="en-US" altLang="en-US" sz="3200" dirty="0">
                <a:latin typeface="Museo Sans 500" panose="02000000000000000000" pitchFamily="50" charset="0"/>
              </a:rPr>
              <a:t> Care Coalition</a:t>
            </a:r>
            <a:endParaRPr lang="en-US" sz="3200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7989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6954" y="1747987"/>
            <a:ext cx="8128397" cy="4351338"/>
          </a:xfrm>
        </p:spPr>
        <p:txBody>
          <a:bodyPr>
            <a:noAutofit/>
          </a:bodyPr>
          <a:lstStyle/>
          <a:p>
            <a:pPr marL="285750" lvl="0" indent="-285750" defTabSz="457200">
              <a:lnSpc>
                <a:spcPct val="100000"/>
              </a:lnSpc>
              <a:spcBef>
                <a:spcPct val="20000"/>
              </a:spcBef>
              <a:buClr>
                <a:srgbClr val="30ACEC">
                  <a:lumMod val="75000"/>
                </a:srgbClr>
              </a:buClr>
              <a:buSzPct val="145000"/>
              <a:buFont typeface="Arial"/>
              <a:buChar char="•"/>
              <a:defRPr/>
            </a:pPr>
            <a:r>
              <a:rPr lang="en-US" sz="2000" dirty="0">
                <a:solidFill>
                  <a:prstClr val="black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We realized that to move Florida’s efforts forward we needed broad support from credible groups and advocates</a:t>
            </a:r>
          </a:p>
          <a:p>
            <a:pPr marL="285750" lvl="0" indent="-285750" defTabSz="457200">
              <a:lnSpc>
                <a:spcPct val="100000"/>
              </a:lnSpc>
              <a:spcBef>
                <a:spcPct val="20000"/>
              </a:spcBef>
              <a:buClr>
                <a:srgbClr val="30ACEC">
                  <a:lumMod val="75000"/>
                </a:srgbClr>
              </a:buClr>
              <a:buSzPct val="145000"/>
              <a:buFont typeface="Arial"/>
              <a:buChar char="•"/>
              <a:defRPr/>
            </a:pPr>
            <a:endParaRPr lang="en-US" sz="2000" dirty="0">
              <a:solidFill>
                <a:prstClr val="black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lvl="0" indent="-285750" defTabSz="457200">
              <a:lnSpc>
                <a:spcPct val="100000"/>
              </a:lnSpc>
              <a:spcBef>
                <a:spcPct val="20000"/>
              </a:spcBef>
              <a:buClr>
                <a:srgbClr val="30ACEC">
                  <a:lumMod val="75000"/>
                </a:srgbClr>
              </a:buClr>
              <a:buSzPct val="145000"/>
              <a:buFont typeface="Arial"/>
              <a:buChar char="•"/>
              <a:defRPr/>
            </a:pPr>
            <a:r>
              <a:rPr lang="en-US" sz="2000" dirty="0" smtClean="0">
                <a:solidFill>
                  <a:prstClr val="black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FHPCA </a:t>
            </a:r>
            <a:r>
              <a:rPr lang="en-US" sz="2000" dirty="0">
                <a:solidFill>
                  <a:prstClr val="black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stepped forward to convene the group, but wanted diverse voices and representatives involved beyond hospice providers</a:t>
            </a:r>
          </a:p>
          <a:p>
            <a:pPr marL="285750" lvl="0" indent="-285750" defTabSz="457200">
              <a:lnSpc>
                <a:spcPct val="100000"/>
              </a:lnSpc>
              <a:spcBef>
                <a:spcPct val="20000"/>
              </a:spcBef>
              <a:buClr>
                <a:srgbClr val="30ACEC">
                  <a:lumMod val="75000"/>
                </a:srgbClr>
              </a:buClr>
              <a:buSzPct val="145000"/>
              <a:buFont typeface="Arial"/>
              <a:buChar char="•"/>
              <a:defRPr/>
            </a:pPr>
            <a:endParaRPr lang="en-US" sz="2000" dirty="0">
              <a:solidFill>
                <a:prstClr val="black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lvl="0" indent="-285750" defTabSz="457200">
              <a:lnSpc>
                <a:spcPct val="100000"/>
              </a:lnSpc>
              <a:spcBef>
                <a:spcPct val="20000"/>
              </a:spcBef>
              <a:buClr>
                <a:srgbClr val="30ACEC">
                  <a:lumMod val="75000"/>
                </a:srgbClr>
              </a:buClr>
              <a:buSzPct val="145000"/>
              <a:buFont typeface="Arial"/>
              <a:buChar char="•"/>
              <a:defRPr/>
            </a:pPr>
            <a:r>
              <a:rPr lang="en-US" sz="2000" dirty="0">
                <a:solidFill>
                  <a:prstClr val="black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Reached out to leaders who represented other sectors of healthcare including payers, advocacy groups for older adults, and other professional associations such as NASW</a:t>
            </a:r>
            <a:r>
              <a:rPr lang="en-US" sz="2000">
                <a:solidFill>
                  <a:prstClr val="black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2000" smtClean="0">
                <a:solidFill>
                  <a:prstClr val="black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Aging </a:t>
            </a:r>
            <a:r>
              <a:rPr lang="en-US" sz="2000" dirty="0">
                <a:solidFill>
                  <a:prstClr val="black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With Dignity, as well as State of Florida representatives from the Department of Health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 cap="none" dirty="0">
                <a:solidFill>
                  <a:prstClr val="black"/>
                </a:solidFill>
                <a:latin typeface="Museo Sans 500" panose="02000000000000000000" pitchFamily="50" charset="0"/>
              </a:rPr>
              <a:t>The Florida Palliative Care Coalition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816161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lvl="0" indent="-285750" defTabSz="457200">
              <a:lnSpc>
                <a:spcPct val="100000"/>
              </a:lnSpc>
              <a:spcBef>
                <a:spcPct val="20000"/>
              </a:spcBef>
              <a:buClr>
                <a:srgbClr val="30ACEC">
                  <a:lumMod val="75000"/>
                </a:srgbClr>
              </a:buClr>
              <a:buSzPct val="145000"/>
              <a:buFont typeface="Arial"/>
              <a:buChar char="•"/>
              <a:defRPr/>
            </a:pPr>
            <a:r>
              <a:rPr lang="en-US" sz="2400" dirty="0">
                <a:solidFill>
                  <a:prstClr val="black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Leaders agreed to form a steering committee that has been working on assessing  interest and feasibility of establishing a Florida effort since 2018</a:t>
            </a:r>
          </a:p>
          <a:p>
            <a:pPr marL="285750" lvl="0" indent="-285750" defTabSz="457200">
              <a:lnSpc>
                <a:spcPct val="100000"/>
              </a:lnSpc>
              <a:spcBef>
                <a:spcPct val="20000"/>
              </a:spcBef>
              <a:buClr>
                <a:srgbClr val="30ACEC">
                  <a:lumMod val="75000"/>
                </a:srgbClr>
              </a:buClr>
              <a:buSzPct val="145000"/>
              <a:buFont typeface="Arial"/>
              <a:buChar char="•"/>
              <a:defRPr/>
            </a:pPr>
            <a:endParaRPr lang="en-US" sz="2400" dirty="0">
              <a:solidFill>
                <a:prstClr val="black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lvl="0" indent="-285750" defTabSz="457200">
              <a:lnSpc>
                <a:spcPct val="100000"/>
              </a:lnSpc>
              <a:spcBef>
                <a:spcPct val="20000"/>
              </a:spcBef>
              <a:buClr>
                <a:srgbClr val="30ACEC">
                  <a:lumMod val="75000"/>
                </a:srgbClr>
              </a:buClr>
              <a:buSzPct val="145000"/>
              <a:buFont typeface="Arial"/>
              <a:buChar char="•"/>
              <a:defRPr/>
            </a:pPr>
            <a:r>
              <a:rPr lang="en-US" sz="2400" dirty="0">
                <a:solidFill>
                  <a:prstClr val="black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Rather than beginning with legislation, </a:t>
            </a:r>
            <a:r>
              <a:rPr lang="en-US" sz="2400" dirty="0" smtClean="0">
                <a:solidFill>
                  <a:prstClr val="black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the group </a:t>
            </a:r>
            <a:r>
              <a:rPr lang="en-US" sz="2400" dirty="0">
                <a:solidFill>
                  <a:prstClr val="black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focused on the following areas of work:</a:t>
            </a:r>
          </a:p>
          <a:p>
            <a:pPr marL="742950" lvl="1" indent="-285750" defTabSz="457200">
              <a:lnSpc>
                <a:spcPct val="100000"/>
              </a:lnSpc>
              <a:spcBef>
                <a:spcPct val="20000"/>
              </a:spcBef>
              <a:buClr>
                <a:srgbClr val="30ACEC">
                  <a:lumMod val="75000"/>
                </a:srgbClr>
              </a:buClr>
              <a:buSzPct val="145000"/>
              <a:buFont typeface="Arial"/>
              <a:buChar char="•"/>
              <a:defRPr/>
            </a:pPr>
            <a:r>
              <a:rPr lang="en-US" sz="2400" dirty="0">
                <a:solidFill>
                  <a:prstClr val="black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Education</a:t>
            </a:r>
          </a:p>
          <a:p>
            <a:pPr marL="742950" lvl="1" indent="-285750" defTabSz="457200">
              <a:lnSpc>
                <a:spcPct val="100000"/>
              </a:lnSpc>
              <a:spcBef>
                <a:spcPct val="20000"/>
              </a:spcBef>
              <a:buClr>
                <a:srgbClr val="30ACEC">
                  <a:lumMod val="75000"/>
                </a:srgbClr>
              </a:buClr>
              <a:buSzPct val="145000"/>
              <a:buFont typeface="Arial"/>
              <a:buChar char="•"/>
              <a:defRPr/>
            </a:pPr>
            <a:r>
              <a:rPr lang="en-US" sz="2400" dirty="0">
                <a:solidFill>
                  <a:prstClr val="black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Advocacy </a:t>
            </a:r>
          </a:p>
          <a:p>
            <a:pPr marL="742950" lvl="1" indent="-285750" defTabSz="457200">
              <a:lnSpc>
                <a:spcPct val="100000"/>
              </a:lnSpc>
              <a:spcBef>
                <a:spcPct val="20000"/>
              </a:spcBef>
              <a:buClr>
                <a:srgbClr val="30ACEC">
                  <a:lumMod val="75000"/>
                </a:srgbClr>
              </a:buClr>
              <a:buSzPct val="145000"/>
              <a:buFont typeface="Arial"/>
              <a:buChar char="•"/>
              <a:defRPr/>
            </a:pPr>
            <a:r>
              <a:rPr lang="en-US" sz="2400" dirty="0">
                <a:solidFill>
                  <a:prstClr val="black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Best Practices/Quality</a:t>
            </a:r>
          </a:p>
          <a:p>
            <a:pPr marL="742950" lvl="1" indent="-285750" defTabSz="457200">
              <a:lnSpc>
                <a:spcPct val="100000"/>
              </a:lnSpc>
              <a:spcBef>
                <a:spcPct val="20000"/>
              </a:spcBef>
              <a:buClr>
                <a:srgbClr val="30ACEC">
                  <a:lumMod val="75000"/>
                </a:srgbClr>
              </a:buClr>
              <a:buSzPct val="145000"/>
              <a:buFont typeface="Arial"/>
              <a:buChar char="•"/>
              <a:defRPr/>
            </a:pPr>
            <a:r>
              <a:rPr lang="en-US" sz="2400" dirty="0">
                <a:solidFill>
                  <a:prstClr val="black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Public Awareness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 cap="none" dirty="0">
                <a:solidFill>
                  <a:prstClr val="black"/>
                </a:solidFill>
                <a:latin typeface="Museo Sans 500" panose="02000000000000000000" pitchFamily="50" charset="0"/>
              </a:rPr>
              <a:t>The Florida Palliative Care Coalition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617228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5750" lvl="0" indent="-285750" defTabSz="457200">
              <a:lnSpc>
                <a:spcPct val="100000"/>
              </a:lnSpc>
              <a:spcBef>
                <a:spcPct val="20000"/>
              </a:spcBef>
              <a:buClr>
                <a:srgbClr val="30ACEC">
                  <a:lumMod val="75000"/>
                </a:srgbClr>
              </a:buClr>
              <a:buSzPct val="145000"/>
              <a:buFont typeface="Arial"/>
              <a:buChar char="•"/>
              <a:defRPr/>
            </a:pPr>
            <a:r>
              <a:rPr lang="en-US" sz="2400" dirty="0">
                <a:solidFill>
                  <a:prstClr val="black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Initial goals identified by the Steering Committee:</a:t>
            </a:r>
          </a:p>
          <a:p>
            <a:pPr marL="285750" lvl="0" indent="-285750" defTabSz="457200">
              <a:lnSpc>
                <a:spcPct val="100000"/>
              </a:lnSpc>
              <a:spcBef>
                <a:spcPct val="20000"/>
              </a:spcBef>
              <a:buClr>
                <a:srgbClr val="30ACEC">
                  <a:lumMod val="75000"/>
                </a:srgbClr>
              </a:buClr>
              <a:buSzPct val="145000"/>
              <a:buFont typeface="Arial"/>
              <a:buChar char="•"/>
              <a:defRPr/>
            </a:pPr>
            <a:endParaRPr lang="en-US" sz="2400" dirty="0">
              <a:solidFill>
                <a:prstClr val="black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742950" lvl="1" indent="-285750" defTabSz="457200">
              <a:lnSpc>
                <a:spcPct val="100000"/>
              </a:lnSpc>
              <a:spcBef>
                <a:spcPct val="20000"/>
              </a:spcBef>
              <a:buClr>
                <a:srgbClr val="30ACEC">
                  <a:lumMod val="75000"/>
                </a:srgbClr>
              </a:buClr>
              <a:buSzPct val="145000"/>
              <a:buFont typeface="Arial"/>
              <a:buChar char="•"/>
              <a:defRPr/>
            </a:pPr>
            <a:r>
              <a:rPr lang="en-US" sz="2400" dirty="0">
                <a:solidFill>
                  <a:prstClr val="black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Advancing acceptance and understanding of palliative care through public policy and public perception efforts</a:t>
            </a:r>
          </a:p>
          <a:p>
            <a:pPr marL="285750" lvl="0" indent="-285750" defTabSz="457200">
              <a:lnSpc>
                <a:spcPct val="100000"/>
              </a:lnSpc>
              <a:spcBef>
                <a:spcPct val="20000"/>
              </a:spcBef>
              <a:buClr>
                <a:srgbClr val="30ACEC">
                  <a:lumMod val="75000"/>
                </a:srgbClr>
              </a:buClr>
              <a:buSzPct val="145000"/>
              <a:buFont typeface="Arial"/>
              <a:buChar char="•"/>
              <a:defRPr/>
            </a:pPr>
            <a:endParaRPr lang="en-US" sz="2400" dirty="0">
              <a:solidFill>
                <a:prstClr val="black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742950" lvl="1" indent="-285750" defTabSz="457200">
              <a:lnSpc>
                <a:spcPct val="100000"/>
              </a:lnSpc>
              <a:spcBef>
                <a:spcPct val="20000"/>
              </a:spcBef>
              <a:buClr>
                <a:srgbClr val="30ACEC">
                  <a:lumMod val="75000"/>
                </a:srgbClr>
              </a:buClr>
              <a:buSzPct val="145000"/>
              <a:buFont typeface="Arial"/>
              <a:buChar char="•"/>
              <a:defRPr/>
            </a:pPr>
            <a:r>
              <a:rPr lang="en-US" sz="2400" dirty="0">
                <a:solidFill>
                  <a:prstClr val="black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Proactively address disinformation, myths, and fears about the intent of palliative care</a:t>
            </a:r>
          </a:p>
          <a:p>
            <a:pPr marL="0" lvl="0" indent="0" defTabSz="457200">
              <a:lnSpc>
                <a:spcPct val="100000"/>
              </a:lnSpc>
              <a:spcBef>
                <a:spcPct val="20000"/>
              </a:spcBef>
              <a:buClr>
                <a:srgbClr val="30ACEC">
                  <a:lumMod val="75000"/>
                </a:srgbClr>
              </a:buClr>
              <a:buSzPct val="145000"/>
              <a:buNone/>
              <a:defRPr/>
            </a:pPr>
            <a:r>
              <a:rPr lang="en-US" sz="2400" dirty="0">
                <a:solidFill>
                  <a:prstClr val="black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 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 cap="none" dirty="0">
                <a:solidFill>
                  <a:prstClr val="black"/>
                </a:solidFill>
                <a:latin typeface="Museo Sans 500" panose="02000000000000000000" pitchFamily="50" charset="0"/>
              </a:rPr>
              <a:t>The Florida Palliative Care Coalition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938452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04230" y="1506447"/>
            <a:ext cx="8128397" cy="4351338"/>
          </a:xfrm>
        </p:spPr>
        <p:txBody>
          <a:bodyPr>
            <a:noAutofit/>
          </a:bodyPr>
          <a:lstStyle/>
          <a:p>
            <a:pPr marL="285750" lvl="0" indent="-285750" defTabSz="457200">
              <a:lnSpc>
                <a:spcPct val="100000"/>
              </a:lnSpc>
              <a:spcBef>
                <a:spcPct val="20000"/>
              </a:spcBef>
              <a:buClr>
                <a:srgbClr val="30ACEC">
                  <a:lumMod val="75000"/>
                </a:srgbClr>
              </a:buClr>
              <a:buSzPct val="145000"/>
              <a:buFont typeface="Arial"/>
              <a:buChar char="•"/>
              <a:defRPr/>
            </a:pPr>
            <a:r>
              <a:rPr lang="en-US" sz="1800" dirty="0">
                <a:solidFill>
                  <a:prstClr val="black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Initial goals identified by the Steering Committee:</a:t>
            </a:r>
          </a:p>
          <a:p>
            <a:pPr marL="285750" lvl="0" indent="-285750" defTabSz="457200">
              <a:lnSpc>
                <a:spcPct val="100000"/>
              </a:lnSpc>
              <a:spcBef>
                <a:spcPct val="20000"/>
              </a:spcBef>
              <a:buClr>
                <a:srgbClr val="30ACEC">
                  <a:lumMod val="75000"/>
                </a:srgbClr>
              </a:buClr>
              <a:buSzPct val="145000"/>
              <a:buFont typeface="Arial"/>
              <a:buChar char="•"/>
              <a:defRPr/>
            </a:pPr>
            <a:endParaRPr lang="en-US" sz="1400" dirty="0">
              <a:solidFill>
                <a:prstClr val="black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742950" lvl="1" indent="-285750" defTabSz="457200">
              <a:lnSpc>
                <a:spcPct val="100000"/>
              </a:lnSpc>
              <a:spcBef>
                <a:spcPct val="20000"/>
              </a:spcBef>
              <a:buClr>
                <a:srgbClr val="30ACEC">
                  <a:lumMod val="75000"/>
                </a:srgbClr>
              </a:buClr>
              <a:buSzPct val="145000"/>
              <a:buFont typeface="Arial"/>
              <a:buChar char="•"/>
              <a:defRPr/>
            </a:pPr>
            <a:r>
              <a:rPr lang="en-US" dirty="0">
                <a:solidFill>
                  <a:prstClr val="black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Increase availability of training for those who want to gain credentials to provide palliative care</a:t>
            </a:r>
          </a:p>
          <a:p>
            <a:pPr marL="285750" lvl="0" indent="-285750" defTabSz="457200">
              <a:lnSpc>
                <a:spcPct val="100000"/>
              </a:lnSpc>
              <a:spcBef>
                <a:spcPct val="20000"/>
              </a:spcBef>
              <a:buClr>
                <a:srgbClr val="30ACEC">
                  <a:lumMod val="75000"/>
                </a:srgbClr>
              </a:buClr>
              <a:buSzPct val="145000"/>
              <a:buFont typeface="Arial"/>
              <a:buChar char="•"/>
              <a:defRPr/>
            </a:pPr>
            <a:endParaRPr lang="en-US" sz="1400" dirty="0">
              <a:solidFill>
                <a:prstClr val="black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742950" lvl="1" indent="-285750" defTabSz="457200">
              <a:lnSpc>
                <a:spcPct val="100000"/>
              </a:lnSpc>
              <a:spcBef>
                <a:spcPct val="20000"/>
              </a:spcBef>
              <a:buClr>
                <a:srgbClr val="30ACEC">
                  <a:lumMod val="75000"/>
                </a:srgbClr>
              </a:buClr>
              <a:buSzPct val="145000"/>
              <a:buFont typeface="Arial"/>
              <a:buChar char="•"/>
              <a:defRPr/>
            </a:pPr>
            <a:r>
              <a:rPr lang="en-US" dirty="0">
                <a:solidFill>
                  <a:prstClr val="black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Promote standards and best practices for providing care including advance care planning and addressing caregiver needs</a:t>
            </a:r>
          </a:p>
          <a:p>
            <a:pPr marL="285750" lvl="0" indent="-285750" defTabSz="457200">
              <a:lnSpc>
                <a:spcPct val="100000"/>
              </a:lnSpc>
              <a:spcBef>
                <a:spcPct val="20000"/>
              </a:spcBef>
              <a:buClr>
                <a:srgbClr val="30ACEC">
                  <a:lumMod val="75000"/>
                </a:srgbClr>
              </a:buClr>
              <a:buSzPct val="145000"/>
              <a:buFont typeface="Arial"/>
              <a:buChar char="•"/>
              <a:defRPr/>
            </a:pPr>
            <a:endParaRPr lang="en-US" sz="1200" dirty="0">
              <a:solidFill>
                <a:prstClr val="black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742950" lvl="1" indent="-285750" defTabSz="457200">
              <a:lnSpc>
                <a:spcPct val="100000"/>
              </a:lnSpc>
              <a:spcBef>
                <a:spcPct val="20000"/>
              </a:spcBef>
              <a:buClr>
                <a:srgbClr val="30ACEC">
                  <a:lumMod val="75000"/>
                </a:srgbClr>
              </a:buClr>
              <a:buSzPct val="145000"/>
              <a:buFont typeface="Arial"/>
              <a:buChar char="•"/>
              <a:defRPr/>
            </a:pPr>
            <a:r>
              <a:rPr lang="en-US" dirty="0">
                <a:solidFill>
                  <a:prstClr val="black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Facilitate the exchange of information and knowledge among providers, those interested in research and education, and those who interact with older adults and their families </a:t>
            </a:r>
          </a:p>
          <a:p>
            <a:pPr marL="285750" lvl="0" indent="-285750" defTabSz="457200">
              <a:lnSpc>
                <a:spcPct val="100000"/>
              </a:lnSpc>
              <a:spcBef>
                <a:spcPct val="20000"/>
              </a:spcBef>
              <a:buClr>
                <a:srgbClr val="30ACEC">
                  <a:lumMod val="75000"/>
                </a:srgbClr>
              </a:buClr>
              <a:buSzPct val="145000"/>
              <a:buFont typeface="Arial"/>
              <a:buChar char="•"/>
              <a:defRPr/>
            </a:pPr>
            <a:endParaRPr lang="en-US" sz="1400" dirty="0">
              <a:solidFill>
                <a:prstClr val="black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742950" lvl="1" indent="-285750" defTabSz="457200">
              <a:lnSpc>
                <a:spcPct val="100000"/>
              </a:lnSpc>
              <a:spcBef>
                <a:spcPct val="20000"/>
              </a:spcBef>
              <a:buClr>
                <a:srgbClr val="30ACEC">
                  <a:lumMod val="75000"/>
                </a:srgbClr>
              </a:buClr>
              <a:buSzPct val="145000"/>
              <a:buFont typeface="Arial"/>
              <a:buChar char="•"/>
              <a:defRPr/>
            </a:pPr>
            <a:r>
              <a:rPr lang="en-US" dirty="0">
                <a:solidFill>
                  <a:prstClr val="black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Establish </a:t>
            </a:r>
            <a:r>
              <a:rPr lang="en-US" dirty="0" smtClean="0">
                <a:solidFill>
                  <a:prstClr val="black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an information </a:t>
            </a:r>
            <a:r>
              <a:rPr lang="en-US" dirty="0">
                <a:solidFill>
                  <a:prstClr val="black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clearinghouse and website for professionals and the public</a:t>
            </a:r>
          </a:p>
          <a:p>
            <a:endParaRPr lang="en-US" sz="18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 cap="none" dirty="0">
                <a:solidFill>
                  <a:prstClr val="black"/>
                </a:solidFill>
                <a:latin typeface="Museo Sans 500" panose="02000000000000000000" pitchFamily="50" charset="0"/>
              </a:rPr>
              <a:t>The Florida Palliative Care Coaliti</a:t>
            </a:r>
            <a:r>
              <a:rPr lang="en-US" altLang="en-US" sz="3200" cap="none" dirty="0">
                <a:solidFill>
                  <a:prstClr val="black"/>
                </a:solidFill>
                <a:latin typeface="Corbel" panose="020B0503020204020204"/>
              </a:rPr>
              <a:t>on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622331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lvl="0" indent="-285750" defTabSz="457200" fontAlgn="base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</a:pPr>
            <a:r>
              <a:rPr lang="en-US" altLang="en-US" sz="2400" dirty="0">
                <a:solidFill>
                  <a:prstClr val="black"/>
                </a:solidFill>
                <a:cs typeface="Open Sans" panose="020B0606030504020204" pitchFamily="34" charset="0"/>
              </a:rPr>
              <a:t>Build widespread consensus and understanding of palliative care</a:t>
            </a:r>
          </a:p>
          <a:p>
            <a:pPr marL="285750" lvl="0" indent="-285750" defTabSz="457200" fontAlgn="base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</a:pPr>
            <a:endParaRPr lang="en-US" altLang="en-US" sz="2400" dirty="0">
              <a:solidFill>
                <a:prstClr val="black"/>
              </a:solidFill>
              <a:cs typeface="Open Sans" panose="020B0606030504020204" pitchFamily="34" charset="0"/>
            </a:endParaRPr>
          </a:p>
          <a:p>
            <a:pPr marL="285750" lvl="0" indent="-285750" defTabSz="457200" fontAlgn="base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</a:pPr>
            <a:r>
              <a:rPr lang="en-US" altLang="en-US" sz="2400" dirty="0">
                <a:solidFill>
                  <a:prstClr val="black"/>
                </a:solidFill>
                <a:cs typeface="Open Sans" panose="020B0606030504020204" pitchFamily="34" charset="0"/>
              </a:rPr>
              <a:t>Establish the case for Florida’s need</a:t>
            </a:r>
          </a:p>
          <a:p>
            <a:pPr marL="285750" lvl="0" indent="-285750" defTabSz="457200" fontAlgn="base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</a:pPr>
            <a:endParaRPr lang="en-US" altLang="en-US" sz="2400" dirty="0">
              <a:solidFill>
                <a:prstClr val="black"/>
              </a:solidFill>
              <a:cs typeface="Open Sans" panose="020B0606030504020204" pitchFamily="34" charset="0"/>
            </a:endParaRPr>
          </a:p>
          <a:p>
            <a:pPr marL="285750" lvl="0" indent="-285750" defTabSz="457200" fontAlgn="base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1287C3"/>
              </a:buClr>
              <a:buSzPct val="145000"/>
            </a:pPr>
            <a:r>
              <a:rPr lang="en-US" altLang="en-US" sz="2400" dirty="0">
                <a:solidFill>
                  <a:prstClr val="black"/>
                </a:solidFill>
                <a:cs typeface="Open Sans" panose="020B0606030504020204" pitchFamily="34" charset="0"/>
              </a:rPr>
              <a:t>Provide cover and a counterpoint to adversaries by mobilizing consumers and others supportive of palliative care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 cap="none" dirty="0">
                <a:solidFill>
                  <a:prstClr val="black"/>
                </a:solidFill>
                <a:latin typeface="Museo Sans 500" panose="02000000000000000000" pitchFamily="50" charset="0"/>
              </a:rPr>
              <a:t>Why did we chose this approach?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303027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96616" y="1070373"/>
            <a:ext cx="6129338" cy="4598194"/>
          </a:xfrm>
        </p:spPr>
      </p:pic>
    </p:spTree>
    <p:extLst>
      <p:ext uri="{BB962C8B-B14F-4D97-AF65-F5344CB8AC3E}">
        <p14:creationId xmlns:p14="http://schemas.microsoft.com/office/powerpoint/2010/main" val="3327926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lvl="0" indent="-285750" defTabSz="45720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30ACEC">
                  <a:lumMod val="75000"/>
                </a:srgbClr>
              </a:buClr>
              <a:buSzPct val="145000"/>
              <a:buFont typeface="Arial"/>
              <a:buChar char="•"/>
              <a:defRPr/>
            </a:pPr>
            <a:r>
              <a:rPr lang="en-US" altLang="en-US" sz="2400" dirty="0">
                <a:solidFill>
                  <a:prstClr val="black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Plans include using facilitator from Bridge Builders Strategies who works with </a:t>
            </a:r>
            <a:r>
              <a:rPr lang="en-US" altLang="en-US" sz="2400" dirty="0" smtClean="0">
                <a:solidFill>
                  <a:prstClr val="black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C-TAC </a:t>
            </a:r>
            <a:r>
              <a:rPr lang="en-US" altLang="en-US" sz="2400" dirty="0">
                <a:solidFill>
                  <a:prstClr val="black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and supports the other palliative care coalitions in the US</a:t>
            </a:r>
          </a:p>
          <a:p>
            <a:pPr marL="285750" lvl="0" indent="-285750" defTabSz="45720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30ACEC">
                  <a:lumMod val="75000"/>
                </a:srgbClr>
              </a:buClr>
              <a:buSzPct val="145000"/>
              <a:buFont typeface="Arial"/>
              <a:buChar char="•"/>
              <a:defRPr/>
            </a:pPr>
            <a:endParaRPr lang="en-US" altLang="en-US" sz="2400" dirty="0">
              <a:solidFill>
                <a:prstClr val="black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lvl="0" indent="-285750" defTabSz="45720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30ACEC">
                  <a:lumMod val="75000"/>
                </a:srgbClr>
              </a:buClr>
              <a:buSzPct val="145000"/>
              <a:buFont typeface="Arial"/>
              <a:buChar char="•"/>
              <a:defRPr/>
            </a:pPr>
            <a:r>
              <a:rPr lang="en-US" altLang="en-US" sz="2400" dirty="0">
                <a:solidFill>
                  <a:prstClr val="black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Assessment of level of awareness and priority for other key stakeholders and participants</a:t>
            </a:r>
          </a:p>
          <a:p>
            <a:pPr marL="285750" lvl="0" indent="-285750" defTabSz="45720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30ACEC">
                  <a:lumMod val="75000"/>
                </a:srgbClr>
              </a:buClr>
              <a:buSzPct val="145000"/>
              <a:buFont typeface="Arial"/>
              <a:buChar char="•"/>
              <a:defRPr/>
            </a:pPr>
            <a:endParaRPr lang="en-US" altLang="en-US" sz="2400" dirty="0">
              <a:solidFill>
                <a:prstClr val="black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lvl="0" indent="-285750" defTabSz="45720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30ACEC">
                  <a:lumMod val="75000"/>
                </a:srgbClr>
              </a:buClr>
              <a:buSzPct val="145000"/>
              <a:buFont typeface="Arial"/>
              <a:buChar char="•"/>
              <a:defRPr/>
            </a:pPr>
            <a:r>
              <a:rPr lang="en-US" altLang="en-US" sz="2400" dirty="0">
                <a:solidFill>
                  <a:prstClr val="black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Planning for best approach for Florida to take</a:t>
            </a:r>
          </a:p>
          <a:p>
            <a:pPr marL="285750" lvl="0" indent="-285750" defTabSz="45720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30ACEC">
                  <a:lumMod val="75000"/>
                </a:srgbClr>
              </a:buClr>
              <a:buSzPct val="145000"/>
              <a:buFont typeface="Arial"/>
              <a:buChar char="•"/>
              <a:defRPr/>
            </a:pPr>
            <a:endParaRPr lang="en-US" altLang="en-US" sz="2200" dirty="0">
              <a:solidFill>
                <a:prstClr val="black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 cap="none" dirty="0">
                <a:solidFill>
                  <a:prstClr val="black"/>
                </a:solidFill>
                <a:latin typeface="Museo Sans 500" panose="02000000000000000000" pitchFamily="50" charset="0"/>
              </a:rPr>
              <a:t>Why did we chose this approach?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926895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lvl="0" indent="-285750" defTabSz="457200">
              <a:lnSpc>
                <a:spcPct val="100000"/>
              </a:lnSpc>
              <a:spcBef>
                <a:spcPct val="20000"/>
              </a:spcBef>
              <a:buClr>
                <a:srgbClr val="30ACEC">
                  <a:lumMod val="75000"/>
                </a:srgbClr>
              </a:buClr>
              <a:buSzPct val="145000"/>
              <a:buFont typeface="Arial"/>
              <a:buChar char="•"/>
              <a:defRPr/>
            </a:pPr>
            <a:r>
              <a:rPr lang="en-US" sz="2400" dirty="0">
                <a:solidFill>
                  <a:prstClr val="black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Re-start the Coalition Steering Committee’s work and broaden participation </a:t>
            </a:r>
          </a:p>
          <a:p>
            <a:pPr marL="285750" lvl="0" indent="-285750" defTabSz="457200">
              <a:lnSpc>
                <a:spcPct val="100000"/>
              </a:lnSpc>
              <a:spcBef>
                <a:spcPct val="20000"/>
              </a:spcBef>
              <a:buClr>
                <a:srgbClr val="30ACEC">
                  <a:lumMod val="75000"/>
                </a:srgbClr>
              </a:buClr>
              <a:buSzPct val="145000"/>
              <a:buFont typeface="Arial"/>
              <a:buChar char="•"/>
              <a:defRPr/>
            </a:pPr>
            <a:endParaRPr lang="en-US" sz="2400" dirty="0">
              <a:solidFill>
                <a:prstClr val="black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lvl="0" indent="-285750" defTabSz="457200">
              <a:lnSpc>
                <a:spcPct val="100000"/>
              </a:lnSpc>
              <a:spcBef>
                <a:spcPct val="20000"/>
              </a:spcBef>
              <a:buClr>
                <a:srgbClr val="30ACEC">
                  <a:lumMod val="75000"/>
                </a:srgbClr>
              </a:buClr>
              <a:buSzPct val="145000"/>
              <a:buFont typeface="Arial"/>
              <a:buChar char="•"/>
              <a:defRPr/>
            </a:pPr>
            <a:r>
              <a:rPr lang="en-US" sz="2400" dirty="0">
                <a:solidFill>
                  <a:prstClr val="black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Obtain funding for staff support and state office to help drive and support Coalition’s work</a:t>
            </a:r>
          </a:p>
          <a:p>
            <a:pPr marL="285750" lvl="0" indent="-285750" defTabSz="457200">
              <a:lnSpc>
                <a:spcPct val="100000"/>
              </a:lnSpc>
              <a:spcBef>
                <a:spcPct val="20000"/>
              </a:spcBef>
              <a:buClr>
                <a:srgbClr val="30ACEC">
                  <a:lumMod val="75000"/>
                </a:srgbClr>
              </a:buClr>
              <a:buSzPct val="145000"/>
              <a:buFont typeface="Arial"/>
              <a:buChar char="•"/>
              <a:defRPr/>
            </a:pPr>
            <a:endParaRPr lang="en-US" sz="2400" dirty="0">
              <a:solidFill>
                <a:prstClr val="black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lvl="0" indent="-285750" defTabSz="457200">
              <a:lnSpc>
                <a:spcPct val="100000"/>
              </a:lnSpc>
              <a:spcBef>
                <a:spcPct val="20000"/>
              </a:spcBef>
              <a:buClr>
                <a:srgbClr val="30ACEC">
                  <a:lumMod val="75000"/>
                </a:srgbClr>
              </a:buClr>
              <a:buSzPct val="145000"/>
              <a:buFont typeface="Arial"/>
              <a:buChar char="•"/>
              <a:defRPr/>
            </a:pPr>
            <a:r>
              <a:rPr lang="en-US" sz="2400" dirty="0">
                <a:solidFill>
                  <a:prstClr val="black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Plan for statewide convening to bring together stakeholders and leaders to engage in next steps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 cap="none" dirty="0">
                <a:solidFill>
                  <a:prstClr val="black"/>
                </a:solidFill>
                <a:latin typeface="Museo Sans 500" panose="02000000000000000000" pitchFamily="50" charset="0"/>
              </a:rPr>
              <a:t>What needs to happen next?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566127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52629" y="2009386"/>
            <a:ext cx="3857625" cy="2769648"/>
          </a:xfrm>
        </p:spPr>
        <p:txBody>
          <a:bodyPr/>
          <a:lstStyle/>
          <a:p>
            <a:pPr algn="ctr"/>
            <a:r>
              <a:rPr lang="en-US" altLang="en-US" sz="2800" cap="none" dirty="0">
                <a:solidFill>
                  <a:prstClr val="black"/>
                </a:solidFill>
                <a:latin typeface="Museo Sans 500" panose="02000000000000000000" pitchFamily="50" charset="0"/>
              </a:rPr>
              <a:t>The goals outlined in Florida’s Cancer Plan for </a:t>
            </a:r>
            <a:r>
              <a:rPr lang="en-US" altLang="en-US" sz="2800" cap="none">
                <a:solidFill>
                  <a:prstClr val="black"/>
                </a:solidFill>
                <a:latin typeface="Museo Sans 500" panose="02000000000000000000" pitchFamily="50" charset="0"/>
              </a:rPr>
              <a:t>Palliative </a:t>
            </a:r>
            <a:r>
              <a:rPr lang="en-US" altLang="en-US" sz="2800" cap="none" smtClean="0">
                <a:solidFill>
                  <a:prstClr val="black"/>
                </a:solidFill>
                <a:latin typeface="Museo Sans 500" panose="02000000000000000000" pitchFamily="50" charset="0"/>
              </a:rPr>
              <a:t>Care under </a:t>
            </a:r>
            <a:r>
              <a:rPr lang="en-US" altLang="en-US" sz="2800" cap="none" dirty="0" smtClean="0">
                <a:solidFill>
                  <a:prstClr val="black"/>
                </a:solidFill>
                <a:latin typeface="Museo Sans 500" panose="02000000000000000000" pitchFamily="50" charset="0"/>
              </a:rPr>
              <a:t>Quality </a:t>
            </a:r>
            <a:r>
              <a:rPr lang="en-US" altLang="en-US" sz="2800" cap="none" dirty="0">
                <a:solidFill>
                  <a:prstClr val="black"/>
                </a:solidFill>
                <a:latin typeface="Museo Sans 500" panose="02000000000000000000" pitchFamily="50" charset="0"/>
              </a:rPr>
              <a:t>of Life, </a:t>
            </a:r>
            <a:r>
              <a:rPr lang="en-US" altLang="en-US" sz="2800" cap="none" dirty="0" smtClean="0">
                <a:solidFill>
                  <a:prstClr val="black"/>
                </a:solidFill>
                <a:latin typeface="Museo Sans 500" panose="02000000000000000000" pitchFamily="50" charset="0"/>
              </a:rPr>
              <a:t>Survivorship</a:t>
            </a:r>
            <a:r>
              <a:rPr lang="en-US" altLang="en-US" sz="2800" cap="none" dirty="0">
                <a:solidFill>
                  <a:prstClr val="black"/>
                </a:solidFill>
                <a:latin typeface="Museo Sans 500" panose="02000000000000000000" pitchFamily="50" charset="0"/>
              </a:rPr>
              <a:t>, and End of Life </a:t>
            </a:r>
            <a:r>
              <a:rPr lang="en-US" altLang="en-US" sz="2800" cap="none" dirty="0" smtClean="0">
                <a:solidFill>
                  <a:prstClr val="black"/>
                </a:solidFill>
                <a:latin typeface="Museo Sans 500" panose="02000000000000000000" pitchFamily="50" charset="0"/>
              </a:rPr>
              <a:t>Care</a:t>
            </a:r>
            <a:br>
              <a:rPr lang="en-US" altLang="en-US" sz="2800" cap="none" dirty="0" smtClean="0">
                <a:solidFill>
                  <a:prstClr val="black"/>
                </a:solidFill>
                <a:latin typeface="Museo Sans 500" panose="02000000000000000000" pitchFamily="50" charset="0"/>
              </a:rPr>
            </a:br>
            <a:r>
              <a:rPr lang="en-US" altLang="en-US" sz="2800" cap="none" dirty="0" smtClean="0">
                <a:solidFill>
                  <a:prstClr val="black"/>
                </a:solidFill>
                <a:latin typeface="Museo Sans 500" panose="02000000000000000000" pitchFamily="50" charset="0"/>
              </a:rPr>
              <a:t>align with those of the Coalition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252052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21639" y="3070435"/>
            <a:ext cx="3857625" cy="2090808"/>
          </a:xfrm>
        </p:spPr>
        <p:txBody>
          <a:bodyPr/>
          <a:lstStyle/>
          <a:p>
            <a:pPr algn="ctr"/>
            <a:r>
              <a:rPr lang="en-US" sz="2800" cap="none" dirty="0">
                <a:ln w="3175" cmpd="sng">
                  <a:noFill/>
                </a:ln>
                <a:solidFill>
                  <a:prstClr val="black"/>
                </a:solidFill>
                <a:latin typeface="Museo Sans 500" panose="02000000000000000000" pitchFamily="50" charset="0"/>
              </a:rPr>
              <a:t>How </a:t>
            </a:r>
            <a:r>
              <a:rPr lang="en-US" sz="2800" cap="none" dirty="0" smtClean="0">
                <a:ln w="3175" cmpd="sng">
                  <a:noFill/>
                </a:ln>
                <a:solidFill>
                  <a:prstClr val="black"/>
                </a:solidFill>
                <a:latin typeface="Museo Sans 500" panose="02000000000000000000" pitchFamily="50" charset="0"/>
              </a:rPr>
              <a:t>can </a:t>
            </a:r>
            <a:r>
              <a:rPr lang="en-US" sz="2800" cap="none" dirty="0">
                <a:ln w="3175" cmpd="sng">
                  <a:noFill/>
                </a:ln>
                <a:solidFill>
                  <a:prstClr val="black"/>
                </a:solidFill>
                <a:latin typeface="Museo Sans 500" panose="02000000000000000000" pitchFamily="50" charset="0"/>
              </a:rPr>
              <a:t>the Florida Palliative Care Coalition and CCRAB work together to facilitate achievement of our mutual goals?</a:t>
            </a:r>
            <a:r>
              <a:rPr lang="en-US" sz="2800" b="0" cap="none" dirty="0">
                <a:ln w="3175" cmpd="sng">
                  <a:noFill/>
                </a:ln>
                <a:solidFill>
                  <a:prstClr val="black"/>
                </a:solidFill>
                <a:latin typeface="Museo Sans 500" panose="02000000000000000000" pitchFamily="50" charset="0"/>
              </a:rPr>
              <a:t/>
            </a:r>
            <a:br>
              <a:rPr lang="en-US" sz="2800" b="0" cap="none" dirty="0">
                <a:ln w="3175" cmpd="sng">
                  <a:noFill/>
                </a:ln>
                <a:solidFill>
                  <a:prstClr val="black"/>
                </a:solidFill>
                <a:latin typeface="Museo Sans 500" panose="02000000000000000000" pitchFamily="50" charset="0"/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4247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6954" y="1618591"/>
            <a:ext cx="8128397" cy="4351338"/>
          </a:xfrm>
        </p:spPr>
        <p:txBody>
          <a:bodyPr>
            <a:normAutofit/>
          </a:bodyPr>
          <a:lstStyle/>
          <a:p>
            <a:pPr>
              <a:buClr>
                <a:schemeClr val="accent1">
                  <a:lumMod val="75000"/>
                </a:schemeClr>
              </a:buClr>
              <a:buFont typeface="Arial"/>
              <a:buChar char="•"/>
              <a:defRPr/>
            </a:pPr>
            <a:r>
              <a:rPr lang="en-US" altLang="en-US" sz="2400" dirty="0">
                <a:ea typeface="Open Sans" panose="020B0606030504020204" pitchFamily="34" charset="0"/>
                <a:cs typeface="Open Sans" panose="020B0606030504020204" pitchFamily="34" charset="0"/>
              </a:rPr>
              <a:t>Palliative Care is widely recognized as essential to providing care for those with serious and advanced illnesses </a:t>
            </a:r>
          </a:p>
          <a:p>
            <a:pPr>
              <a:buClr>
                <a:schemeClr val="accent1">
                  <a:lumMod val="75000"/>
                </a:schemeClr>
              </a:buClr>
              <a:buFont typeface="Arial"/>
              <a:buChar char="•"/>
              <a:defRPr/>
            </a:pPr>
            <a:endParaRPr lang="en-US" altLang="en-US" sz="2400" dirty="0"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buClr>
                <a:schemeClr val="accent1">
                  <a:lumMod val="75000"/>
                </a:schemeClr>
              </a:buClr>
              <a:buFont typeface="Arial"/>
              <a:buChar char="•"/>
              <a:defRPr/>
            </a:pPr>
            <a:r>
              <a:rPr lang="en-US" altLang="en-US" sz="2400" dirty="0">
                <a:ea typeface="Open Sans" panose="020B0606030504020204" pitchFamily="34" charset="0"/>
                <a:cs typeface="Open Sans" panose="020B0606030504020204" pitchFamily="34" charset="0"/>
              </a:rPr>
              <a:t>Focuses on palliation-managing the physical, spiritual, and psychological burdens associated with serious illnesses-not curing the underlying illness or condition</a:t>
            </a:r>
          </a:p>
          <a:p>
            <a:pPr>
              <a:buClr>
                <a:schemeClr val="accent1">
                  <a:lumMod val="75000"/>
                </a:schemeClr>
              </a:buClr>
              <a:buFont typeface="Arial"/>
              <a:buChar char="•"/>
              <a:defRPr/>
            </a:pPr>
            <a:endParaRPr lang="en-US" altLang="en-US" sz="2400" dirty="0"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buClr>
                <a:schemeClr val="accent1">
                  <a:lumMod val="75000"/>
                </a:schemeClr>
              </a:buClr>
              <a:buFont typeface="Arial"/>
              <a:buChar char="•"/>
              <a:defRPr/>
            </a:pPr>
            <a:r>
              <a:rPr lang="en-US" altLang="en-US" sz="2400" dirty="0">
                <a:ea typeface="Open Sans" panose="020B0606030504020204" pitchFamily="34" charset="0"/>
                <a:cs typeface="Open Sans" panose="020B0606030504020204" pitchFamily="34" charset="0"/>
              </a:rPr>
              <a:t>Goals of care discussions and advanced care planning are an important component of any palliative care service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 dirty="0">
                <a:latin typeface="Museo Sans 500" panose="02000000000000000000" pitchFamily="50" charset="0"/>
              </a:rPr>
              <a:t>Overview</a:t>
            </a:r>
            <a:r>
              <a:rPr lang="en-US" altLang="en-US" sz="3200" dirty="0"/>
              <a:t>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234158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6954" y="1532327"/>
            <a:ext cx="8128397" cy="4351338"/>
          </a:xfrm>
        </p:spPr>
        <p:txBody>
          <a:bodyPr>
            <a:normAutofit lnSpcReduction="10000"/>
          </a:bodyPr>
          <a:lstStyle/>
          <a:p>
            <a:pPr marL="285750" lvl="0" indent="-285750" defTabSz="457200">
              <a:lnSpc>
                <a:spcPct val="100000"/>
              </a:lnSpc>
              <a:spcBef>
                <a:spcPct val="20000"/>
              </a:spcBef>
              <a:buClr>
                <a:srgbClr val="30ACEC">
                  <a:lumMod val="75000"/>
                </a:srgbClr>
              </a:buClr>
              <a:buSzPct val="145000"/>
              <a:buFont typeface="Arial"/>
              <a:buChar char="•"/>
              <a:defRPr/>
            </a:pPr>
            <a:r>
              <a:rPr lang="en-US" sz="2400" dirty="0">
                <a:solidFill>
                  <a:prstClr val="black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Over the past decade there has been great progress in establishing the value and impact of palliative care on patient outcomes</a:t>
            </a:r>
          </a:p>
          <a:p>
            <a:pPr marL="285750" lvl="0" indent="-285750" defTabSz="457200">
              <a:lnSpc>
                <a:spcPct val="100000"/>
              </a:lnSpc>
              <a:spcBef>
                <a:spcPct val="20000"/>
              </a:spcBef>
              <a:buClr>
                <a:srgbClr val="30ACEC">
                  <a:lumMod val="75000"/>
                </a:srgbClr>
              </a:buClr>
              <a:buSzPct val="145000"/>
              <a:buFont typeface="Arial"/>
              <a:buChar char="•"/>
              <a:defRPr/>
            </a:pPr>
            <a:endParaRPr lang="en-US" sz="2400" dirty="0">
              <a:solidFill>
                <a:prstClr val="black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lvl="0" indent="-285750" defTabSz="457200">
              <a:lnSpc>
                <a:spcPct val="100000"/>
              </a:lnSpc>
              <a:spcBef>
                <a:spcPct val="20000"/>
              </a:spcBef>
              <a:buClr>
                <a:srgbClr val="30ACEC">
                  <a:lumMod val="75000"/>
                </a:srgbClr>
              </a:buClr>
              <a:buSzPct val="145000"/>
              <a:buFont typeface="Arial"/>
              <a:buChar char="•"/>
              <a:defRPr/>
            </a:pPr>
            <a:r>
              <a:rPr lang="en-US" sz="2400" dirty="0">
                <a:solidFill>
                  <a:prstClr val="black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The Center to Advance Palliative Care (CAPC) and the Coalition to Transform Advanced Care (C-TAC) have been leaders on a national level</a:t>
            </a:r>
          </a:p>
          <a:p>
            <a:pPr marL="285750" lvl="0" indent="-285750" defTabSz="457200">
              <a:lnSpc>
                <a:spcPct val="100000"/>
              </a:lnSpc>
              <a:spcBef>
                <a:spcPct val="20000"/>
              </a:spcBef>
              <a:buClr>
                <a:srgbClr val="30ACEC">
                  <a:lumMod val="75000"/>
                </a:srgbClr>
              </a:buClr>
              <a:buSzPct val="145000"/>
              <a:buFont typeface="Arial"/>
              <a:buChar char="•"/>
              <a:defRPr/>
            </a:pPr>
            <a:endParaRPr lang="en-US" sz="2400" dirty="0">
              <a:solidFill>
                <a:prstClr val="black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lvl="0" indent="-285750" defTabSz="457200">
              <a:lnSpc>
                <a:spcPct val="100000"/>
              </a:lnSpc>
              <a:spcBef>
                <a:spcPct val="20000"/>
              </a:spcBef>
              <a:buClr>
                <a:srgbClr val="30ACEC">
                  <a:lumMod val="75000"/>
                </a:srgbClr>
              </a:buClr>
              <a:buSzPct val="145000"/>
              <a:buFont typeface="Arial"/>
              <a:buChar char="•"/>
              <a:defRPr/>
            </a:pPr>
            <a:r>
              <a:rPr lang="en-US" sz="2400" dirty="0">
                <a:solidFill>
                  <a:prstClr val="black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Some encouraging signs include inclusion of palliative care in new Hospice Carve-In VBID, Oncology Bundle, and as a component of Comprehensive Cancer Programs</a:t>
            </a:r>
          </a:p>
          <a:p>
            <a:pPr marL="285750" lvl="0" indent="-285750" defTabSz="457200">
              <a:lnSpc>
                <a:spcPct val="100000"/>
              </a:lnSpc>
              <a:spcBef>
                <a:spcPct val="20000"/>
              </a:spcBef>
              <a:buClr>
                <a:srgbClr val="30ACEC">
                  <a:lumMod val="75000"/>
                </a:srgbClr>
              </a:buClr>
              <a:buSzPct val="145000"/>
              <a:buFont typeface="Arial"/>
              <a:buChar char="•"/>
              <a:defRPr/>
            </a:pPr>
            <a:endParaRPr lang="en-US" sz="2200" dirty="0">
              <a:solidFill>
                <a:prstClr val="black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 dirty="0">
                <a:latin typeface="Museo Sans 500" panose="02000000000000000000" pitchFamily="50" charset="0"/>
              </a:rPr>
              <a:t>Overview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76339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6954" y="1428810"/>
            <a:ext cx="8128397" cy="4351338"/>
          </a:xfrm>
        </p:spPr>
        <p:txBody>
          <a:bodyPr>
            <a:normAutofit/>
          </a:bodyPr>
          <a:lstStyle/>
          <a:p>
            <a:pPr marL="285750" lvl="0" indent="-285750" defTabSz="45720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30ACEC">
                  <a:lumMod val="75000"/>
                </a:srgbClr>
              </a:buClr>
              <a:buSzPct val="145000"/>
              <a:buFont typeface="Arial"/>
              <a:buChar char="•"/>
              <a:defRPr/>
            </a:pPr>
            <a:r>
              <a:rPr lang="en-US" altLang="en-US" sz="2400" dirty="0">
                <a:solidFill>
                  <a:prstClr val="black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28 States have coalitions addressing some aspect of palliative care</a:t>
            </a:r>
          </a:p>
          <a:p>
            <a:pPr marL="285750" lvl="0" indent="-285750" defTabSz="45720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30ACEC">
                  <a:lumMod val="75000"/>
                </a:srgbClr>
              </a:buClr>
              <a:buSzPct val="145000"/>
              <a:buFont typeface="Arial"/>
              <a:buChar char="•"/>
              <a:defRPr/>
            </a:pPr>
            <a:endParaRPr lang="en-US" altLang="en-US" sz="2400" dirty="0">
              <a:solidFill>
                <a:prstClr val="black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lvl="0" indent="-285750" defTabSz="45720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30ACEC">
                  <a:lumMod val="75000"/>
                </a:srgbClr>
              </a:buClr>
              <a:buSzPct val="145000"/>
              <a:buFont typeface="Arial"/>
              <a:buChar char="•"/>
              <a:defRPr/>
            </a:pPr>
            <a:r>
              <a:rPr lang="en-US" altLang="en-US" sz="2400" dirty="0">
                <a:solidFill>
                  <a:prstClr val="black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Many states have defined palliative care in their laws or regulations and established standards for its delivery</a:t>
            </a:r>
          </a:p>
          <a:p>
            <a:pPr marL="285750" lvl="0" indent="-285750" defTabSz="45720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30ACEC">
                  <a:lumMod val="75000"/>
                </a:srgbClr>
              </a:buClr>
              <a:buSzPct val="145000"/>
              <a:buFont typeface="Arial"/>
              <a:buChar char="•"/>
              <a:defRPr/>
            </a:pPr>
            <a:endParaRPr lang="en-US" altLang="en-US" sz="2400" dirty="0">
              <a:solidFill>
                <a:prstClr val="black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lvl="0" indent="-285750" defTabSz="45720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30ACEC">
                  <a:lumMod val="75000"/>
                </a:srgbClr>
              </a:buClr>
              <a:buSzPct val="145000"/>
              <a:buFont typeface="Arial"/>
              <a:buChar char="•"/>
              <a:defRPr/>
            </a:pPr>
            <a:r>
              <a:rPr lang="en-US" altLang="en-US" sz="2400" dirty="0">
                <a:solidFill>
                  <a:prstClr val="black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Consumer acceptance and understanding of palliative care is increasingly accelerated by </a:t>
            </a:r>
            <a:r>
              <a:rPr lang="en-US" altLang="en-US" sz="2400" dirty="0" smtClean="0">
                <a:solidFill>
                  <a:prstClr val="black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the COVID </a:t>
            </a:r>
            <a:r>
              <a:rPr lang="en-US" altLang="en-US" sz="2400" dirty="0">
                <a:solidFill>
                  <a:prstClr val="black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pandemic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 dirty="0">
                <a:latin typeface="Museo Sans 500" panose="02000000000000000000" pitchFamily="50" charset="0"/>
                <a:cs typeface="Open Sans" panose="020B0606030504020204" pitchFamily="34" charset="0"/>
              </a:rPr>
              <a:t>Overview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188002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lvl="0" indent="-285750" defTabSz="45720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30ACEC">
                  <a:lumMod val="75000"/>
                </a:srgbClr>
              </a:buClr>
              <a:buSzPct val="145000"/>
              <a:buFont typeface="Arial"/>
              <a:buChar char="•"/>
              <a:defRPr/>
            </a:pPr>
            <a:r>
              <a:rPr lang="en-US" altLang="en-US" sz="2400" dirty="0">
                <a:solidFill>
                  <a:prstClr val="black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Currently Florida’s statutes and regulations only mention and define palliative care as part of the hospice approach to care</a:t>
            </a:r>
          </a:p>
          <a:p>
            <a:pPr marL="285750" lvl="0" indent="-285750" defTabSz="45720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30ACEC">
                  <a:lumMod val="75000"/>
                </a:srgbClr>
              </a:buClr>
              <a:buSzPct val="145000"/>
              <a:buFont typeface="Arial"/>
              <a:buChar char="•"/>
              <a:defRPr/>
            </a:pPr>
            <a:endParaRPr lang="en-US" altLang="en-US" sz="2400" dirty="0">
              <a:solidFill>
                <a:prstClr val="black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lvl="0" indent="-285750" defTabSz="45720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30ACEC">
                  <a:lumMod val="75000"/>
                </a:srgbClr>
              </a:buClr>
              <a:buSzPct val="145000"/>
              <a:buFont typeface="Arial"/>
              <a:buChar char="•"/>
              <a:defRPr/>
            </a:pPr>
            <a:r>
              <a:rPr lang="en-US" altLang="en-US" sz="2400" dirty="0">
                <a:solidFill>
                  <a:prstClr val="black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There is no visibility of the number of programs, how care is being delivered and who is receiving it               </a:t>
            </a:r>
          </a:p>
          <a:p>
            <a:pPr marL="285750" lvl="0" indent="-285750" defTabSz="45720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30ACEC">
                  <a:lumMod val="75000"/>
                </a:srgbClr>
              </a:buClr>
              <a:buSzPct val="145000"/>
              <a:buFont typeface="Arial"/>
              <a:buChar char="•"/>
              <a:defRPr/>
            </a:pPr>
            <a:endParaRPr lang="en-US" altLang="en-US" sz="2400" dirty="0">
              <a:solidFill>
                <a:prstClr val="black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lvl="0" indent="-285750" defTabSz="45720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30ACEC">
                  <a:lumMod val="75000"/>
                </a:srgbClr>
              </a:buClr>
              <a:buSzPct val="145000"/>
              <a:buFont typeface="Arial"/>
              <a:buChar char="•"/>
              <a:defRPr/>
            </a:pPr>
            <a:r>
              <a:rPr lang="en-US" altLang="en-US" sz="2400" dirty="0">
                <a:solidFill>
                  <a:prstClr val="black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No regulatory definitions or standards</a:t>
            </a:r>
          </a:p>
          <a:p>
            <a:pPr marL="285750" lvl="0" indent="-285750" defTabSz="45720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30ACEC">
                  <a:lumMod val="75000"/>
                </a:srgbClr>
              </a:buClr>
              <a:buSzPct val="145000"/>
              <a:buFont typeface="Arial"/>
              <a:buChar char="•"/>
              <a:defRPr/>
            </a:pPr>
            <a:endParaRPr lang="en-US" altLang="en-US" sz="2400" dirty="0">
              <a:solidFill>
                <a:prstClr val="black"/>
              </a:solidFill>
              <a:latin typeface="Corbel" panose="020B0503020204020204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 cap="none" dirty="0">
                <a:solidFill>
                  <a:prstClr val="black"/>
                </a:solidFill>
                <a:latin typeface="Museo Sans 500" panose="02000000000000000000" pitchFamily="50" charset="0"/>
              </a:rPr>
              <a:t>Florida’s Situation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312915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Content Placeholder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03923" y="1123951"/>
            <a:ext cx="3536156" cy="4641056"/>
          </a:xfrm>
        </p:spPr>
      </p:pic>
    </p:spTree>
    <p:extLst>
      <p:ext uri="{BB962C8B-B14F-4D97-AF65-F5344CB8AC3E}">
        <p14:creationId xmlns:p14="http://schemas.microsoft.com/office/powerpoint/2010/main" val="3141799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6954" y="1601338"/>
            <a:ext cx="8128397" cy="4351338"/>
          </a:xfrm>
        </p:spPr>
        <p:txBody>
          <a:bodyPr>
            <a:normAutofit lnSpcReduction="10000"/>
          </a:bodyPr>
          <a:lstStyle/>
          <a:p>
            <a:pPr marL="285750" lvl="0" indent="-285750" defTabSz="45720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30ACEC">
                  <a:lumMod val="75000"/>
                </a:srgbClr>
              </a:buClr>
              <a:buSzPct val="145000"/>
              <a:buFont typeface="Arial"/>
              <a:buChar char="•"/>
              <a:defRPr/>
            </a:pPr>
            <a:r>
              <a:rPr lang="en-US" altLang="en-US" sz="2400" dirty="0">
                <a:solidFill>
                  <a:prstClr val="black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The CAPC 2019 State-by-State Report Card moved Florida from a “C” to a “B” for access to this care, but unclear if it is widely available to all who could benefit</a:t>
            </a:r>
          </a:p>
          <a:p>
            <a:pPr marL="285750" lvl="0" indent="-285750" defTabSz="45720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30ACEC">
                  <a:lumMod val="75000"/>
                </a:srgbClr>
              </a:buClr>
              <a:buSzPct val="145000"/>
              <a:buFont typeface="Arial"/>
              <a:buChar char="•"/>
              <a:defRPr/>
            </a:pPr>
            <a:endParaRPr lang="en-US" altLang="en-US" sz="2400" dirty="0">
              <a:solidFill>
                <a:prstClr val="black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lvl="0" indent="-285750" defTabSz="45720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30ACEC">
                  <a:lumMod val="75000"/>
                </a:srgbClr>
              </a:buClr>
              <a:buSzPct val="145000"/>
              <a:buFont typeface="Arial"/>
              <a:buChar char="•"/>
              <a:defRPr/>
            </a:pPr>
            <a:r>
              <a:rPr lang="en-US" altLang="en-US" sz="2400" dirty="0">
                <a:solidFill>
                  <a:prstClr val="black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Florida is lagging behind other states in addressing palliative care</a:t>
            </a:r>
          </a:p>
          <a:p>
            <a:pPr marL="285750" lvl="0" indent="-285750" defTabSz="45720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30ACEC">
                  <a:lumMod val="75000"/>
                </a:srgbClr>
              </a:buClr>
              <a:buSzPct val="145000"/>
              <a:buFont typeface="Arial"/>
              <a:buChar char="•"/>
              <a:defRPr/>
            </a:pPr>
            <a:endParaRPr lang="en-US" altLang="en-US" sz="2400" dirty="0">
              <a:solidFill>
                <a:prstClr val="black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lvl="0" indent="-285750" defTabSz="45720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30ACEC">
                  <a:lumMod val="75000"/>
                </a:srgbClr>
              </a:buClr>
              <a:buSzPct val="145000"/>
              <a:buFont typeface="Arial"/>
              <a:buChar char="•"/>
              <a:defRPr/>
            </a:pPr>
            <a:r>
              <a:rPr lang="en-US" altLang="en-US" sz="2400" dirty="0">
                <a:solidFill>
                  <a:prstClr val="black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Other than 2016 Report for an Ad-Hoc Task force organized under Florida’s Surgeon General, there has been no other state-level activity on this topic</a:t>
            </a:r>
          </a:p>
          <a:p>
            <a:pPr marL="285750" lvl="0" indent="-285750" defTabSz="45720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30ACEC">
                  <a:lumMod val="75000"/>
                </a:srgbClr>
              </a:buClr>
              <a:buSzPct val="145000"/>
              <a:buFont typeface="Arial"/>
              <a:buChar char="•"/>
              <a:defRPr/>
            </a:pPr>
            <a:endParaRPr lang="en-US" altLang="en-US" sz="2000" dirty="0">
              <a:solidFill>
                <a:prstClr val="black"/>
              </a:solidFill>
              <a:latin typeface="Corbel" panose="020B0503020204020204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 cap="none" dirty="0">
                <a:solidFill>
                  <a:prstClr val="black"/>
                </a:solidFill>
                <a:latin typeface="Museo Sans 500" panose="02000000000000000000" pitchFamily="50" charset="0"/>
              </a:rPr>
              <a:t>Florida’s Situation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932684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C:\Users\BMasters\Desktop\DOH_2016 palliative_care_rep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337" y="1028700"/>
            <a:ext cx="3700463" cy="4788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25053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6954" y="1592712"/>
            <a:ext cx="8128397" cy="4351338"/>
          </a:xfrm>
        </p:spPr>
        <p:txBody>
          <a:bodyPr>
            <a:normAutofit/>
          </a:bodyPr>
          <a:lstStyle/>
          <a:p>
            <a:pPr marL="285750" lvl="0" indent="-285750" defTabSz="457200">
              <a:lnSpc>
                <a:spcPct val="100000"/>
              </a:lnSpc>
              <a:spcBef>
                <a:spcPct val="20000"/>
              </a:spcBef>
              <a:buClr>
                <a:srgbClr val="30ACEC">
                  <a:lumMod val="75000"/>
                </a:srgbClr>
              </a:buClr>
              <a:buSzPct val="145000"/>
              <a:buFont typeface="Arial"/>
              <a:buChar char="•"/>
              <a:defRPr/>
            </a:pPr>
            <a:r>
              <a:rPr lang="en-US" sz="2400" dirty="0">
                <a:solidFill>
                  <a:prstClr val="black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In 2009, 2016 and 2017, the Florida Hospice and Palliative Care Association attempted to gain support for passing legislation on palliative care</a:t>
            </a:r>
          </a:p>
          <a:p>
            <a:pPr marL="285750" lvl="0" indent="-285750" defTabSz="457200">
              <a:lnSpc>
                <a:spcPct val="100000"/>
              </a:lnSpc>
              <a:spcBef>
                <a:spcPct val="20000"/>
              </a:spcBef>
              <a:buClr>
                <a:srgbClr val="30ACEC">
                  <a:lumMod val="75000"/>
                </a:srgbClr>
              </a:buClr>
              <a:buSzPct val="145000"/>
              <a:buFont typeface="Arial"/>
              <a:buChar char="•"/>
              <a:defRPr/>
            </a:pPr>
            <a:endParaRPr lang="en-US" sz="2400" dirty="0">
              <a:solidFill>
                <a:prstClr val="black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lvl="0" indent="-285750" defTabSz="457200">
              <a:lnSpc>
                <a:spcPct val="100000"/>
              </a:lnSpc>
              <a:spcBef>
                <a:spcPct val="20000"/>
              </a:spcBef>
              <a:buClr>
                <a:srgbClr val="30ACEC">
                  <a:lumMod val="75000"/>
                </a:srgbClr>
              </a:buClr>
              <a:buSzPct val="145000"/>
              <a:buFont typeface="Arial"/>
              <a:buChar char="•"/>
              <a:defRPr/>
            </a:pPr>
            <a:r>
              <a:rPr lang="en-US" sz="2400" dirty="0">
                <a:solidFill>
                  <a:prstClr val="black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Each attempt was </a:t>
            </a:r>
            <a:r>
              <a:rPr lang="en-US" sz="2400" dirty="0" smtClean="0">
                <a:solidFill>
                  <a:prstClr val="black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blocked </a:t>
            </a:r>
            <a:r>
              <a:rPr lang="en-US" sz="2400" dirty="0">
                <a:solidFill>
                  <a:prstClr val="black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by </a:t>
            </a:r>
            <a:r>
              <a:rPr lang="en-US" sz="2400" dirty="0" smtClean="0">
                <a:solidFill>
                  <a:prstClr val="black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 couple of groups </a:t>
            </a:r>
            <a:r>
              <a:rPr lang="en-US" sz="2400" smtClean="0">
                <a:solidFill>
                  <a:prstClr val="black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promoting misinformation </a:t>
            </a:r>
            <a:r>
              <a:rPr lang="en-US" sz="2400" dirty="0" smtClean="0">
                <a:solidFill>
                  <a:prstClr val="black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about palliative care </a:t>
            </a:r>
            <a:endParaRPr lang="en-US" sz="2400" dirty="0">
              <a:solidFill>
                <a:prstClr val="black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lvl="0" indent="-285750" defTabSz="457200">
              <a:lnSpc>
                <a:spcPct val="100000"/>
              </a:lnSpc>
              <a:spcBef>
                <a:spcPct val="20000"/>
              </a:spcBef>
              <a:buClr>
                <a:srgbClr val="30ACEC">
                  <a:lumMod val="75000"/>
                </a:srgbClr>
              </a:buClr>
              <a:buSzPct val="145000"/>
              <a:buFont typeface="Arial"/>
              <a:buChar char="•"/>
              <a:defRPr/>
            </a:pPr>
            <a:endParaRPr lang="en-US" sz="2400" dirty="0">
              <a:solidFill>
                <a:prstClr val="black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lvl="0" indent="-285750" defTabSz="457200">
              <a:lnSpc>
                <a:spcPct val="100000"/>
              </a:lnSpc>
              <a:spcBef>
                <a:spcPct val="20000"/>
              </a:spcBef>
              <a:buClr>
                <a:srgbClr val="30ACEC">
                  <a:lumMod val="75000"/>
                </a:srgbClr>
              </a:buClr>
              <a:buSzPct val="145000"/>
              <a:buFont typeface="Arial"/>
              <a:buChar char="•"/>
              <a:defRPr/>
            </a:pPr>
            <a:r>
              <a:rPr lang="en-US" sz="2400" dirty="0">
                <a:solidFill>
                  <a:prstClr val="black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Dealing with their ability to mobilize their base to contact legislators led us to re-think our approach to advancing the support of palliative care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 cap="none" dirty="0">
                <a:solidFill>
                  <a:prstClr val="black"/>
                </a:solidFill>
                <a:latin typeface="Museo Sans 500" panose="02000000000000000000" pitchFamily="50" charset="0"/>
              </a:rPr>
              <a:t>Florida’s Situation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209074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Contoso v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C567A"/>
      </a:accent1>
      <a:accent2>
        <a:srgbClr val="0072C7"/>
      </a:accent2>
      <a:accent3>
        <a:srgbClr val="0D1D51"/>
      </a:accent3>
      <a:accent4>
        <a:srgbClr val="666666"/>
      </a:accent4>
      <a:accent5>
        <a:srgbClr val="3C76A6"/>
      </a:accent5>
      <a:accent6>
        <a:srgbClr val="1E44BC"/>
      </a:accent6>
      <a:hlink>
        <a:srgbClr val="0563C1"/>
      </a:hlink>
      <a:folHlink>
        <a:srgbClr val="954F72"/>
      </a:folHlink>
    </a:clrScheme>
    <a:fontScheme name="Contoso v1">
      <a:majorFont>
        <a:latin typeface="Corbel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34076243_Blue spheres presentation_RVA_v5" id="{E4C0B511-76E7-4C07-AFEA-8FEA0A5A8C84}" vid="{3A463146-28EF-4F73-B63C-03710F66E2A3}"/>
    </a:ext>
  </a:extLst>
</a:theme>
</file>

<file path=ppt/theme/theme2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77210f24a1be23c92c90fd886aa0aa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60e05723c5c1908df1a1a4ebf11d344e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631071E6-22AE-499A-B09C-BF21CF5F748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0C07E3D-60A7-4F4E-8208-D9CCD01982C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EA9B47F-3DD8-4645-81DC-B88780643C07}">
  <ds:schemaRefs>
    <ds:schemaRef ds:uri="http://schemas.microsoft.com/office/2006/documentManagement/types"/>
    <ds:schemaRef ds:uri="http://purl.org/dc/terms/"/>
    <ds:schemaRef ds:uri="71af3243-3dd4-4a8d-8c0d-dd76da1f02a5"/>
    <ds:schemaRef ds:uri="http://www.w3.org/XML/1998/namespace"/>
    <ds:schemaRef ds:uri="16c05727-aa75-4e4a-9b5f-8a80a1165891"/>
    <ds:schemaRef ds:uri="http://purl.org/dc/dcmitype/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Blue spheres presentation</Template>
  <TotalTime>0</TotalTime>
  <Words>749</Words>
  <Application>Microsoft Office PowerPoint</Application>
  <PresentationFormat>On-screen Show (4:3)</PresentationFormat>
  <Paragraphs>89</Paragraphs>
  <Slides>19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19</vt:i4>
      </vt:variant>
    </vt:vector>
  </HeadingPairs>
  <TitlesOfParts>
    <vt:vector size="29" baseType="lpstr">
      <vt:lpstr>Arial</vt:lpstr>
      <vt:lpstr>Calibri</vt:lpstr>
      <vt:lpstr>Calibri Light</vt:lpstr>
      <vt:lpstr>Corbel</vt:lpstr>
      <vt:lpstr>Museo Sans 500</vt:lpstr>
      <vt:lpstr>Open Sans</vt:lpstr>
      <vt:lpstr>Office Theme</vt:lpstr>
      <vt:lpstr>1_Office Theme</vt:lpstr>
      <vt:lpstr>2_Office Theme</vt:lpstr>
      <vt:lpstr>3_Office Theme</vt:lpstr>
      <vt:lpstr>Florida’s Palliative  Care Coalition</vt:lpstr>
      <vt:lpstr>Overview </vt:lpstr>
      <vt:lpstr>Overview</vt:lpstr>
      <vt:lpstr>Overview</vt:lpstr>
      <vt:lpstr>Florida’s Situation</vt:lpstr>
      <vt:lpstr>PowerPoint Presentation</vt:lpstr>
      <vt:lpstr>Florida’s Situation</vt:lpstr>
      <vt:lpstr>PowerPoint Presentation</vt:lpstr>
      <vt:lpstr>Florida’s Situation</vt:lpstr>
      <vt:lpstr>The Florida Palliative Care Coalition</vt:lpstr>
      <vt:lpstr>The Florida Palliative Care Coalition</vt:lpstr>
      <vt:lpstr>The Florida Palliative Care Coalition</vt:lpstr>
      <vt:lpstr>The Florida Palliative Care Coalition</vt:lpstr>
      <vt:lpstr>Why did we chose this approach?</vt:lpstr>
      <vt:lpstr>PowerPoint Presentation</vt:lpstr>
      <vt:lpstr>Why did we chose this approach?</vt:lpstr>
      <vt:lpstr>What needs to happen next? </vt:lpstr>
      <vt:lpstr>The goals outlined in Florida’s Cancer Plan for Palliative Care under Quality of Life, Survivorship, and End of Life Care align with those of the Coalition</vt:lpstr>
      <vt:lpstr>How can the Florida Palliative Care Coalition and CCRAB work together to facilitate achievement of our mutual goals?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2020-10-19T17:25:44Z</dcterms:created>
  <dcterms:modified xsi:type="dcterms:W3CDTF">2020-10-21T18:41:27Z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